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8"/>
  </p:notesMasterIdLst>
  <p:handoutMasterIdLst>
    <p:handoutMasterId r:id="rId79"/>
  </p:handoutMasterIdLst>
  <p:sldIdLst>
    <p:sldId id="357" r:id="rId5"/>
    <p:sldId id="435" r:id="rId6"/>
    <p:sldId id="350" r:id="rId7"/>
    <p:sldId id="351" r:id="rId8"/>
    <p:sldId id="352" r:id="rId9"/>
    <p:sldId id="353" r:id="rId10"/>
    <p:sldId id="356" r:id="rId11"/>
    <p:sldId id="336" r:id="rId12"/>
    <p:sldId id="337" r:id="rId13"/>
    <p:sldId id="343" r:id="rId14"/>
    <p:sldId id="344" r:id="rId15"/>
    <p:sldId id="470" r:id="rId16"/>
    <p:sldId id="473" r:id="rId17"/>
    <p:sldId id="474" r:id="rId18"/>
    <p:sldId id="448" r:id="rId19"/>
    <p:sldId id="452" r:id="rId20"/>
    <p:sldId id="455" r:id="rId21"/>
    <p:sldId id="464" r:id="rId22"/>
    <p:sldId id="465" r:id="rId23"/>
    <p:sldId id="466" r:id="rId24"/>
    <p:sldId id="467" r:id="rId25"/>
    <p:sldId id="477" r:id="rId26"/>
    <p:sldId id="478" r:id="rId27"/>
    <p:sldId id="479" r:id="rId28"/>
    <p:sldId id="454" r:id="rId29"/>
    <p:sldId id="444" r:id="rId30"/>
    <p:sldId id="456" r:id="rId31"/>
    <p:sldId id="459" r:id="rId32"/>
    <p:sldId id="458" r:id="rId33"/>
    <p:sldId id="451" r:id="rId34"/>
    <p:sldId id="485" r:id="rId35"/>
    <p:sldId id="484" r:id="rId36"/>
    <p:sldId id="509" r:id="rId37"/>
    <p:sldId id="491" r:id="rId38"/>
    <p:sldId id="486" r:id="rId39"/>
    <p:sldId id="487" r:id="rId40"/>
    <p:sldId id="488" r:id="rId41"/>
    <p:sldId id="442" r:id="rId42"/>
    <p:sldId id="489" r:id="rId43"/>
    <p:sldId id="437" r:id="rId44"/>
    <p:sldId id="445" r:id="rId45"/>
    <p:sldId id="439" r:id="rId46"/>
    <p:sldId id="438" r:id="rId47"/>
    <p:sldId id="476" r:id="rId48"/>
    <p:sldId id="480" r:id="rId49"/>
    <p:sldId id="463" r:id="rId50"/>
    <p:sldId id="461" r:id="rId51"/>
    <p:sldId id="441" r:id="rId52"/>
    <p:sldId id="462" r:id="rId53"/>
    <p:sldId id="482" r:id="rId54"/>
    <p:sldId id="483" r:id="rId55"/>
    <p:sldId id="490" r:id="rId56"/>
    <p:sldId id="492" r:id="rId57"/>
    <p:sldId id="493" r:id="rId58"/>
    <p:sldId id="496" r:id="rId59"/>
    <p:sldId id="510" r:id="rId60"/>
    <p:sldId id="495" r:id="rId61"/>
    <p:sldId id="498" r:id="rId62"/>
    <p:sldId id="497" r:id="rId63"/>
    <p:sldId id="501" r:id="rId64"/>
    <p:sldId id="502" r:id="rId65"/>
    <p:sldId id="503" r:id="rId66"/>
    <p:sldId id="500" r:id="rId67"/>
    <p:sldId id="504" r:id="rId68"/>
    <p:sldId id="506" r:id="rId69"/>
    <p:sldId id="505" r:id="rId70"/>
    <p:sldId id="507" r:id="rId71"/>
    <p:sldId id="511" r:id="rId72"/>
    <p:sldId id="512" r:id="rId73"/>
    <p:sldId id="513" r:id="rId74"/>
    <p:sldId id="514" r:id="rId75"/>
    <p:sldId id="515" r:id="rId76"/>
    <p:sldId id="508" r:id="rId7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50"/>
    <a:srgbClr val="007233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333" autoAdjust="0"/>
  </p:normalViewPr>
  <p:slideViewPr>
    <p:cSldViewPr snapToGrid="0">
      <p:cViewPr varScale="1">
        <p:scale>
          <a:sx n="80" d="100"/>
          <a:sy n="80" d="100"/>
        </p:scale>
        <p:origin x="2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708025"/>
            <a:ext cx="6297613" cy="3541713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0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0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099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72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80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56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17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319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56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9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224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03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72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410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05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3729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7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468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74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638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42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22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55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96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254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895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159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102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0364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118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588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2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5293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6988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40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464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8261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0891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831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7000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2816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77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651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8591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865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646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459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944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7610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7704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642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6757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314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98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607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4382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0045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8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241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81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8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Color 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837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3792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670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07.01053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arxiv.org/abs/1507.0105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arxiv.org/pdf/1507.01053.pd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arxiv.org/pdf/1507.01053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1609.08144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8144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1609.08144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609.08144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en.wikipedia.org/wiki/Beam_search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8144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8144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8144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8144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106.04554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106.04554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106.04554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4554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4554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106.04554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hyperlink" Target="https://arxiv.org/abs/2106.04554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1.03961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1.03961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1.03961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59859" y="2749176"/>
            <a:ext cx="8384988" cy="238326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+mj-lt"/>
              </a:rPr>
              <a:t>Machine Learning </a:t>
            </a:r>
            <a:r>
              <a:rPr lang="en-US" sz="3500" dirty="0">
                <a:latin typeface="+mj-lt"/>
              </a:rPr>
              <a:t>530</a:t>
            </a:r>
            <a:endParaRPr lang="en-US" sz="35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+mj-lt"/>
              </a:rPr>
              <a:t>Introduction to Neural Machine Translation with Attention and Transformers</a:t>
            </a:r>
          </a:p>
        </p:txBody>
      </p:sp>
      <p:sp>
        <p:nvSpPr>
          <p:cNvPr id="7" name="Subtitle 3"/>
          <p:cNvSpPr>
            <a:spLocks noGrp="1"/>
          </p:cNvSpPr>
          <p:nvPr>
            <p:ph type="subTitle" idx="1"/>
          </p:nvPr>
        </p:nvSpPr>
        <p:spPr>
          <a:xfrm>
            <a:off x="193270" y="5132437"/>
            <a:ext cx="11998729" cy="1725563"/>
          </a:xfrm>
        </p:spPr>
        <p:txBody>
          <a:bodyPr>
            <a:normAutofit/>
          </a:bodyPr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ACDB9-5DD8-4306-9047-37A6AED1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128" y="773392"/>
            <a:ext cx="6393643" cy="1485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A4984B-E092-1AB9-FD9E-8FF79DDCB5A3}"/>
              </a:ext>
            </a:extLst>
          </p:cNvPr>
          <p:cNvSpPr txBox="1"/>
          <p:nvPr/>
        </p:nvSpPr>
        <p:spPr>
          <a:xfrm>
            <a:off x="1324484" y="6534531"/>
            <a:ext cx="7315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2018, 2019, 2022 Stephen F Elston. All rights reserved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9CF011-07F1-B888-AF88-6649D1BCF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888" y="4474739"/>
            <a:ext cx="3574892" cy="238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0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Long-Short Term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2966" y="737235"/>
            <a:ext cx="11525250" cy="5623560"/>
          </a:xfrm>
        </p:spPr>
        <p:txBody>
          <a:bodyPr/>
          <a:lstStyle/>
          <a:p>
            <a:r>
              <a:rPr lang="en-US" sz="2800" dirty="0">
                <a:latin typeface="+mj-lt"/>
                <a:cs typeface="Segoe UI" panose="020B0502040204020203" pitchFamily="34" charset="0"/>
              </a:rPr>
              <a:t>How can one create a neural net for modeling sequences with stable gradients?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latin typeface="+mj-lt"/>
                <a:cs typeface="Segoe UI" panose="020B0502040204020203" pitchFamily="34" charset="0"/>
              </a:rPr>
              <a:t>Memory</a:t>
            </a:r>
            <a:r>
              <a:rPr lang="en-US" dirty="0">
                <a:latin typeface="+mj-lt"/>
                <a:cs typeface="Segoe UI" panose="020B0502040204020203" pitchFamily="34" charset="0"/>
              </a:rPr>
              <a:t> lets the NN operate at multiple time scales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latin typeface="+mj-lt"/>
                <a:cs typeface="Segoe UI" panose="020B0502040204020203" pitchFamily="34" charset="0"/>
              </a:rPr>
              <a:t>Forget gates </a:t>
            </a:r>
            <a:r>
              <a:rPr lang="en-US" dirty="0">
                <a:latin typeface="+mj-lt"/>
                <a:cs typeface="Segoe UI" panose="020B0502040204020203" pitchFamily="34" charset="0"/>
              </a:rPr>
              <a:t>break the recurrence relationship and stabilize the gradient</a:t>
            </a:r>
          </a:p>
          <a:p>
            <a:r>
              <a:rPr lang="en-US" sz="2800" dirty="0">
                <a:latin typeface="+mj-lt"/>
                <a:cs typeface="Segoe UI" panose="020B0502040204020203" pitchFamily="34" charset="0"/>
              </a:rPr>
              <a:t>The </a:t>
            </a:r>
            <a:r>
              <a:rPr lang="en-US" sz="2800" b="1" dirty="0">
                <a:latin typeface="+mj-lt"/>
                <a:cs typeface="Segoe UI" panose="020B0502040204020203" pitchFamily="34" charset="0"/>
              </a:rPr>
              <a:t>Long-Short Term Memory (LSTM)</a:t>
            </a:r>
            <a:r>
              <a:rPr lang="en-US" sz="2800" dirty="0">
                <a:latin typeface="+mj-lt"/>
                <a:cs typeface="Segoe UI" panose="020B0502040204020203" pitchFamily="34" charset="0"/>
              </a:rPr>
              <a:t> neural network was an early architecture using memory and forget gates</a:t>
            </a:r>
          </a:p>
          <a:p>
            <a:r>
              <a:rPr lang="en-US" sz="2800" dirty="0">
                <a:latin typeface="+mj-lt"/>
                <a:cs typeface="Segoe UI" panose="020B0502040204020203" pitchFamily="34" charset="0"/>
              </a:rPr>
              <a:t>LSTM used for speech recognition, handwriting generation, machine translation, etc.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F21981-96EC-41CC-92A2-703AE9B73E26}"/>
              </a:ext>
            </a:extLst>
          </p:cNvPr>
          <p:cNvSpPr txBox="1">
            <a:spLocks/>
          </p:cNvSpPr>
          <p:nvPr/>
        </p:nvSpPr>
        <p:spPr>
          <a:xfrm>
            <a:off x="2532084" y="5375911"/>
            <a:ext cx="7127014" cy="5262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64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6396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Long-Short Term Memory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8BD268-07D9-4924-B7BD-86602F5CC321}"/>
              </a:ext>
            </a:extLst>
          </p:cNvPr>
          <p:cNvSpPr/>
          <p:nvPr/>
        </p:nvSpPr>
        <p:spPr>
          <a:xfrm>
            <a:off x="2096904" y="2528093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0E6244-1301-4FDC-A2BD-F164488651B8}"/>
              </a:ext>
            </a:extLst>
          </p:cNvPr>
          <p:cNvCxnSpPr>
            <a:cxnSpLocks/>
            <a:stCxn id="7" idx="0"/>
            <a:endCxn id="12" idx="4"/>
          </p:cNvCxnSpPr>
          <p:nvPr/>
        </p:nvCxnSpPr>
        <p:spPr>
          <a:xfrm flipV="1">
            <a:off x="2636269" y="1877041"/>
            <a:ext cx="0" cy="6510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BC500D-CB5D-4F0C-9735-186AAD217CAD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2636269" y="3518000"/>
            <a:ext cx="0" cy="3959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E106255-F461-45DD-A30B-B2AE4B47C7B7}"/>
              </a:ext>
            </a:extLst>
          </p:cNvPr>
          <p:cNvSpPr/>
          <p:nvPr/>
        </p:nvSpPr>
        <p:spPr>
          <a:xfrm>
            <a:off x="3599909" y="1772911"/>
            <a:ext cx="704850" cy="5572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09CE504-519E-4FBE-883A-77BBB82CFC21}"/>
              </a:ext>
            </a:extLst>
          </p:cNvPr>
          <p:cNvSpPr/>
          <p:nvPr/>
        </p:nvSpPr>
        <p:spPr>
          <a:xfrm rot="15772804">
            <a:off x="3126832" y="1746600"/>
            <a:ext cx="1098397" cy="1541928"/>
          </a:xfrm>
          <a:prstGeom prst="arc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56E82D-63D9-4B9A-8E84-C40B2980CB4E}"/>
              </a:ext>
            </a:extLst>
          </p:cNvPr>
          <p:cNvSpPr/>
          <p:nvPr/>
        </p:nvSpPr>
        <p:spPr>
          <a:xfrm>
            <a:off x="2096904" y="887134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CE0680-4A2B-4AC7-B683-45E372BD57D0}"/>
              </a:ext>
            </a:extLst>
          </p:cNvPr>
          <p:cNvSpPr/>
          <p:nvPr/>
        </p:nvSpPr>
        <p:spPr>
          <a:xfrm>
            <a:off x="4523546" y="2531526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00CBD91-894B-4C15-8958-5E966DA06C8B}"/>
              </a:ext>
            </a:extLst>
          </p:cNvPr>
          <p:cNvSpPr/>
          <p:nvPr/>
        </p:nvSpPr>
        <p:spPr>
          <a:xfrm rot="20983727">
            <a:off x="3847397" y="1958407"/>
            <a:ext cx="1163572" cy="1427802"/>
          </a:xfrm>
          <a:prstGeom prst="arc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092A48-C4EA-4DEB-B61D-D94082AF0644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 flipV="1">
            <a:off x="3175634" y="3023047"/>
            <a:ext cx="1347912" cy="343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39CE982-0D03-4114-A8BB-15BC3EF1116E}"/>
              </a:ext>
            </a:extLst>
          </p:cNvPr>
          <p:cNvSpPr/>
          <p:nvPr/>
        </p:nvSpPr>
        <p:spPr>
          <a:xfrm>
            <a:off x="2096904" y="3913980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9CA45A-73C8-48B3-A973-A8C87C60D072}"/>
              </a:ext>
            </a:extLst>
          </p:cNvPr>
          <p:cNvGrpSpPr/>
          <p:nvPr/>
        </p:nvGrpSpPr>
        <p:grpSpPr>
          <a:xfrm>
            <a:off x="3765394" y="5009721"/>
            <a:ext cx="1078730" cy="989907"/>
            <a:chOff x="4000136" y="4580797"/>
            <a:chExt cx="1078730" cy="98990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C5E67FC-3032-4237-9B64-9C17A134F346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5871BE3-B29B-469E-B162-C0474DC92F45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B12CBC-64E2-4924-8E0B-36A818749C3D}"/>
              </a:ext>
            </a:extLst>
          </p:cNvPr>
          <p:cNvGrpSpPr/>
          <p:nvPr/>
        </p:nvGrpSpPr>
        <p:grpSpPr>
          <a:xfrm>
            <a:off x="5220476" y="4903887"/>
            <a:ext cx="1078730" cy="989907"/>
            <a:chOff x="4000136" y="4580797"/>
            <a:chExt cx="1078730" cy="98990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861912C-8CA9-44CC-8F2D-69F43CEE8806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07D5C2C-C71E-4A51-B326-0EF3731F03F8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833EB0-1AC5-4A88-A067-2A4E7891EE35}"/>
              </a:ext>
            </a:extLst>
          </p:cNvPr>
          <p:cNvGrpSpPr/>
          <p:nvPr/>
        </p:nvGrpSpPr>
        <p:grpSpPr>
          <a:xfrm>
            <a:off x="7049372" y="4916528"/>
            <a:ext cx="1078730" cy="989907"/>
            <a:chOff x="4000136" y="4580797"/>
            <a:chExt cx="1078730" cy="98990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36F438C-83A9-4339-99B3-0EB2E3FA3DDB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A0049D9-1FEF-4B98-A249-6A22216CDF14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9E38A8-FA70-42A3-9DCA-012206388214}"/>
              </a:ext>
            </a:extLst>
          </p:cNvPr>
          <p:cNvCxnSpPr>
            <a:cxnSpLocks/>
            <a:stCxn id="18" idx="1"/>
            <a:endCxn id="16" idx="6"/>
          </p:cNvCxnSpPr>
          <p:nvPr/>
        </p:nvCxnSpPr>
        <p:spPr>
          <a:xfrm flipH="1" flipV="1">
            <a:off x="3175634" y="4408934"/>
            <a:ext cx="747736" cy="74575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7B48A8-CEC9-45C5-8666-1C256D8FACB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5062911" y="3521433"/>
            <a:ext cx="696930" cy="13824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D2D960-66DC-46AC-BB9F-3E236D27DEB9}"/>
              </a:ext>
            </a:extLst>
          </p:cNvPr>
          <p:cNvCxnSpPr>
            <a:cxnSpLocks/>
          </p:cNvCxnSpPr>
          <p:nvPr/>
        </p:nvCxnSpPr>
        <p:spPr>
          <a:xfrm flipH="1" flipV="1">
            <a:off x="3175635" y="1355746"/>
            <a:ext cx="1953305" cy="10519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5CC23-2908-47F3-9193-63E15422994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115115" y="1460937"/>
            <a:ext cx="2473622" cy="345559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105F55F-D652-4BF7-8037-076AACED5084}"/>
              </a:ext>
            </a:extLst>
          </p:cNvPr>
          <p:cNvSpPr/>
          <p:nvPr/>
        </p:nvSpPr>
        <p:spPr>
          <a:xfrm>
            <a:off x="439865" y="4201705"/>
            <a:ext cx="704850" cy="5572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677F16-1D58-459F-805D-3DD0B0320A3F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636269" y="4903887"/>
            <a:ext cx="0" cy="16340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0745F6-AD07-4908-A089-3348684E85C7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4282346" y="5999628"/>
            <a:ext cx="22413" cy="61337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25750B-6E00-47C4-9F06-B2861EA18749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5759841" y="5893794"/>
            <a:ext cx="0" cy="6007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5F01D0-87CF-4164-AB69-EC26CCF22B08}"/>
              </a:ext>
            </a:extLst>
          </p:cNvPr>
          <p:cNvCxnSpPr>
            <a:cxnSpLocks/>
            <a:endCxn id="24" idx="4"/>
          </p:cNvCxnSpPr>
          <p:nvPr/>
        </p:nvCxnSpPr>
        <p:spPr>
          <a:xfrm flipV="1">
            <a:off x="7588737" y="5906435"/>
            <a:ext cx="0" cy="54144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2B0789B7-3A35-414A-90B4-E2C0B7624044}"/>
              </a:ext>
            </a:extLst>
          </p:cNvPr>
          <p:cNvSpPr/>
          <p:nvPr/>
        </p:nvSpPr>
        <p:spPr>
          <a:xfrm rot="919568" flipH="1">
            <a:off x="710637" y="2942530"/>
            <a:ext cx="1977120" cy="3117586"/>
          </a:xfrm>
          <a:prstGeom prst="arc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069E2CE-3699-4C94-BAEA-17EB3F29FB55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792290" y="4758918"/>
            <a:ext cx="848726" cy="1715635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51979C-BCC6-4BF8-978A-4E00C081F65C}"/>
              </a:ext>
            </a:extLst>
          </p:cNvPr>
          <p:cNvCxnSpPr>
            <a:cxnSpLocks/>
          </p:cNvCxnSpPr>
          <p:nvPr/>
        </p:nvCxnSpPr>
        <p:spPr>
          <a:xfrm>
            <a:off x="1587680" y="6447877"/>
            <a:ext cx="2088350" cy="8614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DF2B43-9253-42A4-A462-4AF743ABE5EA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3632776" y="5761466"/>
            <a:ext cx="3574572" cy="692886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61737D7-D458-40E7-B2FF-057DB35FDED8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3632776" y="5748825"/>
            <a:ext cx="1745676" cy="725728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8A5FD21-A8B7-4F44-9753-101884AF5E41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3632776" y="5854659"/>
            <a:ext cx="290594" cy="619894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0E3E2A-563E-41FE-A6D7-05293B350EB7}"/>
              </a:ext>
            </a:extLst>
          </p:cNvPr>
          <p:cNvCxnSpPr>
            <a:cxnSpLocks/>
          </p:cNvCxnSpPr>
          <p:nvPr/>
        </p:nvCxnSpPr>
        <p:spPr>
          <a:xfrm flipV="1">
            <a:off x="2636269" y="595927"/>
            <a:ext cx="0" cy="29120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A73A92E-B0C3-468F-BD4D-7810C4EEA894}"/>
              </a:ext>
            </a:extLst>
          </p:cNvPr>
          <p:cNvSpPr txBox="1"/>
          <p:nvPr/>
        </p:nvSpPr>
        <p:spPr>
          <a:xfrm>
            <a:off x="2812945" y="571183"/>
            <a:ext cx="278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01225E-83C4-4B7C-BB21-949A805FB2D6}"/>
              </a:ext>
            </a:extLst>
          </p:cNvPr>
          <p:cNvSpPr txBox="1"/>
          <p:nvPr/>
        </p:nvSpPr>
        <p:spPr>
          <a:xfrm>
            <a:off x="3017658" y="2325151"/>
            <a:ext cx="177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Self Loop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360F45-531E-45DD-B517-9CEBC4E6439A}"/>
              </a:ext>
            </a:extLst>
          </p:cNvPr>
          <p:cNvSpPr txBox="1"/>
          <p:nvPr/>
        </p:nvSpPr>
        <p:spPr>
          <a:xfrm>
            <a:off x="2997642" y="3052270"/>
            <a:ext cx="177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State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3EC646-299B-4AB5-A5C1-986F7DC7D621}"/>
              </a:ext>
            </a:extLst>
          </p:cNvPr>
          <p:cNvSpPr txBox="1"/>
          <p:nvPr/>
        </p:nvSpPr>
        <p:spPr>
          <a:xfrm>
            <a:off x="2924199" y="6427781"/>
            <a:ext cx="848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B94818-484B-47B9-8793-32162878EA43}"/>
              </a:ext>
            </a:extLst>
          </p:cNvPr>
          <p:cNvSpPr txBox="1"/>
          <p:nvPr/>
        </p:nvSpPr>
        <p:spPr>
          <a:xfrm>
            <a:off x="3679003" y="4418087"/>
            <a:ext cx="154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 Gate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623B73-9CDE-44B5-A99B-BCBAE035082B}"/>
              </a:ext>
            </a:extLst>
          </p:cNvPr>
          <p:cNvSpPr txBox="1"/>
          <p:nvPr/>
        </p:nvSpPr>
        <p:spPr>
          <a:xfrm>
            <a:off x="5584318" y="4324894"/>
            <a:ext cx="154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Forget Gate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AF7D3E-290B-4BC3-AAF1-1AE55707648F}"/>
              </a:ext>
            </a:extLst>
          </p:cNvPr>
          <p:cNvSpPr txBox="1"/>
          <p:nvPr/>
        </p:nvSpPr>
        <p:spPr>
          <a:xfrm>
            <a:off x="7544564" y="4433232"/>
            <a:ext cx="1709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 Gate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9355EB4-1C91-42B6-8C1A-45330581C408}"/>
              </a:ext>
            </a:extLst>
          </p:cNvPr>
          <p:cNvSpPr txBox="1"/>
          <p:nvPr/>
        </p:nvSpPr>
        <p:spPr>
          <a:xfrm>
            <a:off x="522188" y="3188732"/>
            <a:ext cx="600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  <a:endParaRPr lang="en-US" sz="2000" b="1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987760-504E-4936-BBFC-F5A72FCD30BB}"/>
              </a:ext>
            </a:extLst>
          </p:cNvPr>
          <p:cNvSpPr txBox="1"/>
          <p:nvPr/>
        </p:nvSpPr>
        <p:spPr>
          <a:xfrm>
            <a:off x="5917779" y="6047767"/>
            <a:ext cx="600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</a:t>
            </a:r>
            <a:endParaRPr lang="en-US" sz="20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39465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30" grpId="0" animBg="1"/>
      <p:bldP spid="35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71" grpId="0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6396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Long-Short Term Memory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8BD268-07D9-4924-B7BD-86602F5CC321}"/>
              </a:ext>
            </a:extLst>
          </p:cNvPr>
          <p:cNvSpPr/>
          <p:nvPr/>
        </p:nvSpPr>
        <p:spPr>
          <a:xfrm>
            <a:off x="2096904" y="2528093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0E6244-1301-4FDC-A2BD-F164488651B8}"/>
              </a:ext>
            </a:extLst>
          </p:cNvPr>
          <p:cNvCxnSpPr>
            <a:cxnSpLocks/>
            <a:stCxn id="7" idx="0"/>
            <a:endCxn id="12" idx="4"/>
          </p:cNvCxnSpPr>
          <p:nvPr/>
        </p:nvCxnSpPr>
        <p:spPr>
          <a:xfrm flipV="1">
            <a:off x="2636269" y="1877041"/>
            <a:ext cx="0" cy="6510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BC500D-CB5D-4F0C-9735-186AAD217CAD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2636269" y="3518000"/>
            <a:ext cx="0" cy="3959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E106255-F461-45DD-A30B-B2AE4B47C7B7}"/>
              </a:ext>
            </a:extLst>
          </p:cNvPr>
          <p:cNvSpPr/>
          <p:nvPr/>
        </p:nvSpPr>
        <p:spPr>
          <a:xfrm>
            <a:off x="3599909" y="1772911"/>
            <a:ext cx="704850" cy="5572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09CE504-519E-4FBE-883A-77BBB82CFC21}"/>
              </a:ext>
            </a:extLst>
          </p:cNvPr>
          <p:cNvSpPr/>
          <p:nvPr/>
        </p:nvSpPr>
        <p:spPr>
          <a:xfrm rot="15772804">
            <a:off x="3126832" y="1746600"/>
            <a:ext cx="1098397" cy="1541928"/>
          </a:xfrm>
          <a:prstGeom prst="arc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56E82D-63D9-4B9A-8E84-C40B2980CB4E}"/>
              </a:ext>
            </a:extLst>
          </p:cNvPr>
          <p:cNvSpPr/>
          <p:nvPr/>
        </p:nvSpPr>
        <p:spPr>
          <a:xfrm>
            <a:off x="2096904" y="887134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CE0680-4A2B-4AC7-B683-45E372BD57D0}"/>
              </a:ext>
            </a:extLst>
          </p:cNvPr>
          <p:cNvSpPr/>
          <p:nvPr/>
        </p:nvSpPr>
        <p:spPr>
          <a:xfrm>
            <a:off x="4523546" y="2531526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00CBD91-894B-4C15-8958-5E966DA06C8B}"/>
              </a:ext>
            </a:extLst>
          </p:cNvPr>
          <p:cNvSpPr/>
          <p:nvPr/>
        </p:nvSpPr>
        <p:spPr>
          <a:xfrm rot="20983727">
            <a:off x="3847397" y="1958407"/>
            <a:ext cx="1163572" cy="1427802"/>
          </a:xfrm>
          <a:prstGeom prst="arc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092A48-C4EA-4DEB-B61D-D94082AF0644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 flipV="1">
            <a:off x="3175634" y="3023047"/>
            <a:ext cx="1347912" cy="343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39CE982-0D03-4114-A8BB-15BC3EF1116E}"/>
              </a:ext>
            </a:extLst>
          </p:cNvPr>
          <p:cNvSpPr/>
          <p:nvPr/>
        </p:nvSpPr>
        <p:spPr>
          <a:xfrm>
            <a:off x="2096904" y="3913980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9CA45A-73C8-48B3-A973-A8C87C60D072}"/>
              </a:ext>
            </a:extLst>
          </p:cNvPr>
          <p:cNvGrpSpPr/>
          <p:nvPr/>
        </p:nvGrpSpPr>
        <p:grpSpPr>
          <a:xfrm>
            <a:off x="3765394" y="5009721"/>
            <a:ext cx="1078730" cy="989907"/>
            <a:chOff x="4000136" y="4580797"/>
            <a:chExt cx="1078730" cy="98990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C5E67FC-3032-4237-9B64-9C17A134F346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5871BE3-B29B-469E-B162-C0474DC92F45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B12CBC-64E2-4924-8E0B-36A818749C3D}"/>
              </a:ext>
            </a:extLst>
          </p:cNvPr>
          <p:cNvGrpSpPr/>
          <p:nvPr/>
        </p:nvGrpSpPr>
        <p:grpSpPr>
          <a:xfrm>
            <a:off x="5220476" y="4903887"/>
            <a:ext cx="1078730" cy="989907"/>
            <a:chOff x="4000136" y="4580797"/>
            <a:chExt cx="1078730" cy="98990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861912C-8CA9-44CC-8F2D-69F43CEE8806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07D5C2C-C71E-4A51-B326-0EF3731F03F8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833EB0-1AC5-4A88-A067-2A4E7891EE35}"/>
              </a:ext>
            </a:extLst>
          </p:cNvPr>
          <p:cNvGrpSpPr/>
          <p:nvPr/>
        </p:nvGrpSpPr>
        <p:grpSpPr>
          <a:xfrm>
            <a:off x="7049372" y="4916528"/>
            <a:ext cx="1078730" cy="989907"/>
            <a:chOff x="4000136" y="4580797"/>
            <a:chExt cx="1078730" cy="98990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36F438C-83A9-4339-99B3-0EB2E3FA3DDB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A0049D9-1FEF-4B98-A249-6A22216CDF14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9E38A8-FA70-42A3-9DCA-012206388214}"/>
              </a:ext>
            </a:extLst>
          </p:cNvPr>
          <p:cNvCxnSpPr>
            <a:cxnSpLocks/>
            <a:stCxn id="18" idx="1"/>
            <a:endCxn id="16" idx="6"/>
          </p:cNvCxnSpPr>
          <p:nvPr/>
        </p:nvCxnSpPr>
        <p:spPr>
          <a:xfrm flipH="1" flipV="1">
            <a:off x="3175634" y="4408934"/>
            <a:ext cx="747736" cy="74575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7B48A8-CEC9-45C5-8666-1C256D8FACB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5062911" y="3521433"/>
            <a:ext cx="696930" cy="13824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D2D960-66DC-46AC-BB9F-3E236D27DEB9}"/>
              </a:ext>
            </a:extLst>
          </p:cNvPr>
          <p:cNvCxnSpPr>
            <a:cxnSpLocks/>
          </p:cNvCxnSpPr>
          <p:nvPr/>
        </p:nvCxnSpPr>
        <p:spPr>
          <a:xfrm flipH="1" flipV="1">
            <a:off x="3175635" y="1355746"/>
            <a:ext cx="1953305" cy="10519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5CC23-2908-47F3-9193-63E15422994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115115" y="1460937"/>
            <a:ext cx="2473622" cy="345559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105F55F-D652-4BF7-8037-076AACED5084}"/>
              </a:ext>
            </a:extLst>
          </p:cNvPr>
          <p:cNvSpPr/>
          <p:nvPr/>
        </p:nvSpPr>
        <p:spPr>
          <a:xfrm>
            <a:off x="439865" y="4201705"/>
            <a:ext cx="704850" cy="5572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677F16-1D58-459F-805D-3DD0B0320A3F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636269" y="4903887"/>
            <a:ext cx="0" cy="16340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0745F6-AD07-4908-A089-3348684E85C7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4282346" y="5999628"/>
            <a:ext cx="22413" cy="61337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25750B-6E00-47C4-9F06-B2861EA18749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5759841" y="5893794"/>
            <a:ext cx="0" cy="6007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5F01D0-87CF-4164-AB69-EC26CCF22B08}"/>
              </a:ext>
            </a:extLst>
          </p:cNvPr>
          <p:cNvCxnSpPr>
            <a:cxnSpLocks/>
            <a:endCxn id="24" idx="4"/>
          </p:cNvCxnSpPr>
          <p:nvPr/>
        </p:nvCxnSpPr>
        <p:spPr>
          <a:xfrm flipV="1">
            <a:off x="7588737" y="5906435"/>
            <a:ext cx="0" cy="54144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2B0789B7-3A35-414A-90B4-E2C0B7624044}"/>
              </a:ext>
            </a:extLst>
          </p:cNvPr>
          <p:cNvSpPr/>
          <p:nvPr/>
        </p:nvSpPr>
        <p:spPr>
          <a:xfrm rot="919568" flipH="1">
            <a:off x="710637" y="2942530"/>
            <a:ext cx="1977120" cy="3117586"/>
          </a:xfrm>
          <a:prstGeom prst="arc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069E2CE-3699-4C94-BAEA-17EB3F29FB55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792290" y="4758918"/>
            <a:ext cx="848726" cy="1715635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51979C-BCC6-4BF8-978A-4E00C081F65C}"/>
              </a:ext>
            </a:extLst>
          </p:cNvPr>
          <p:cNvCxnSpPr>
            <a:cxnSpLocks/>
          </p:cNvCxnSpPr>
          <p:nvPr/>
        </p:nvCxnSpPr>
        <p:spPr>
          <a:xfrm>
            <a:off x="1587680" y="6447877"/>
            <a:ext cx="2088350" cy="8614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DF2B43-9253-42A4-A462-4AF743ABE5EA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3632776" y="5761466"/>
            <a:ext cx="3574572" cy="692886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61737D7-D458-40E7-B2FF-057DB35FDED8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3632776" y="5748825"/>
            <a:ext cx="1745676" cy="725728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8A5FD21-A8B7-4F44-9753-101884AF5E41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3632776" y="5854659"/>
            <a:ext cx="290594" cy="619894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0E3E2A-563E-41FE-A6D7-05293B350EB7}"/>
              </a:ext>
            </a:extLst>
          </p:cNvPr>
          <p:cNvCxnSpPr>
            <a:cxnSpLocks/>
          </p:cNvCxnSpPr>
          <p:nvPr/>
        </p:nvCxnSpPr>
        <p:spPr>
          <a:xfrm flipV="1">
            <a:off x="2636269" y="595927"/>
            <a:ext cx="0" cy="29120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A73A92E-B0C3-468F-BD4D-7810C4EEA894}"/>
              </a:ext>
            </a:extLst>
          </p:cNvPr>
          <p:cNvSpPr txBox="1"/>
          <p:nvPr/>
        </p:nvSpPr>
        <p:spPr>
          <a:xfrm>
            <a:off x="2812945" y="571183"/>
            <a:ext cx="278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01225E-83C4-4B7C-BB21-949A805FB2D6}"/>
              </a:ext>
            </a:extLst>
          </p:cNvPr>
          <p:cNvSpPr txBox="1"/>
          <p:nvPr/>
        </p:nvSpPr>
        <p:spPr>
          <a:xfrm>
            <a:off x="3017658" y="2325151"/>
            <a:ext cx="177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Self Loop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360F45-531E-45DD-B517-9CEBC4E6439A}"/>
              </a:ext>
            </a:extLst>
          </p:cNvPr>
          <p:cNvSpPr txBox="1"/>
          <p:nvPr/>
        </p:nvSpPr>
        <p:spPr>
          <a:xfrm>
            <a:off x="2997642" y="3052270"/>
            <a:ext cx="177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State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3EC646-299B-4AB5-A5C1-986F7DC7D621}"/>
              </a:ext>
            </a:extLst>
          </p:cNvPr>
          <p:cNvSpPr txBox="1"/>
          <p:nvPr/>
        </p:nvSpPr>
        <p:spPr>
          <a:xfrm>
            <a:off x="2924199" y="6427781"/>
            <a:ext cx="848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B94818-484B-47B9-8793-32162878EA43}"/>
              </a:ext>
            </a:extLst>
          </p:cNvPr>
          <p:cNvSpPr txBox="1"/>
          <p:nvPr/>
        </p:nvSpPr>
        <p:spPr>
          <a:xfrm>
            <a:off x="3679003" y="4418087"/>
            <a:ext cx="154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 Gate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623B73-9CDE-44B5-A99B-BCBAE035082B}"/>
              </a:ext>
            </a:extLst>
          </p:cNvPr>
          <p:cNvSpPr txBox="1"/>
          <p:nvPr/>
        </p:nvSpPr>
        <p:spPr>
          <a:xfrm>
            <a:off x="5584318" y="4324894"/>
            <a:ext cx="154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Forget Gate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AF7D3E-290B-4BC3-AAF1-1AE55707648F}"/>
              </a:ext>
            </a:extLst>
          </p:cNvPr>
          <p:cNvSpPr txBox="1"/>
          <p:nvPr/>
        </p:nvSpPr>
        <p:spPr>
          <a:xfrm>
            <a:off x="7544564" y="4433232"/>
            <a:ext cx="1709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 Gate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1D898E8F-E7E0-45EC-8608-698CC072F7D5}"/>
              </a:ext>
            </a:extLst>
          </p:cNvPr>
          <p:cNvSpPr txBox="1">
            <a:spLocks/>
          </p:cNvSpPr>
          <p:nvPr/>
        </p:nvSpPr>
        <p:spPr>
          <a:xfrm>
            <a:off x="6709058" y="712520"/>
            <a:ext cx="4450672" cy="285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Output of LSTM unit</a:t>
            </a:r>
          </a:p>
          <a:p>
            <a:pPr marL="0" indent="0">
              <a:buNone/>
            </a:pPr>
            <a:endParaRPr lang="en-GB" sz="2800" dirty="0">
              <a:latin typeface="+mj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Activation of output gate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9355EB4-1C91-42B6-8C1A-45330581C408}"/>
              </a:ext>
            </a:extLst>
          </p:cNvPr>
          <p:cNvSpPr txBox="1"/>
          <p:nvPr/>
        </p:nvSpPr>
        <p:spPr>
          <a:xfrm>
            <a:off x="522188" y="3188732"/>
            <a:ext cx="600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  <a:endParaRPr lang="en-US" sz="2000" b="1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987760-504E-4936-BBFC-F5A72FCD30BB}"/>
              </a:ext>
            </a:extLst>
          </p:cNvPr>
          <p:cNvSpPr txBox="1"/>
          <p:nvPr/>
        </p:nvSpPr>
        <p:spPr>
          <a:xfrm>
            <a:off x="5917779" y="6047767"/>
            <a:ext cx="600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</a:t>
            </a:r>
            <a:endParaRPr lang="en-US" sz="2000" b="1" baseline="-2500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376A675-CD0F-4EE1-BB53-A3062D6EA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870" y="1285269"/>
            <a:ext cx="3063296" cy="53346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676A4FC-ACBA-4737-8164-850204373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362" y="2567151"/>
            <a:ext cx="5191707" cy="53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4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6396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Long-Short Term Memory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8BD268-07D9-4924-B7BD-86602F5CC321}"/>
              </a:ext>
            </a:extLst>
          </p:cNvPr>
          <p:cNvSpPr/>
          <p:nvPr/>
        </p:nvSpPr>
        <p:spPr>
          <a:xfrm>
            <a:off x="2096904" y="2528093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0E6244-1301-4FDC-A2BD-F164488651B8}"/>
              </a:ext>
            </a:extLst>
          </p:cNvPr>
          <p:cNvCxnSpPr>
            <a:cxnSpLocks/>
            <a:stCxn id="7" idx="0"/>
            <a:endCxn id="12" idx="4"/>
          </p:cNvCxnSpPr>
          <p:nvPr/>
        </p:nvCxnSpPr>
        <p:spPr>
          <a:xfrm flipV="1">
            <a:off x="2636269" y="1877041"/>
            <a:ext cx="0" cy="6510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BC500D-CB5D-4F0C-9735-186AAD217CAD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2636269" y="3518000"/>
            <a:ext cx="0" cy="3959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E106255-F461-45DD-A30B-B2AE4B47C7B7}"/>
              </a:ext>
            </a:extLst>
          </p:cNvPr>
          <p:cNvSpPr/>
          <p:nvPr/>
        </p:nvSpPr>
        <p:spPr>
          <a:xfrm>
            <a:off x="3599909" y="1772911"/>
            <a:ext cx="704850" cy="5572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09CE504-519E-4FBE-883A-77BBB82CFC21}"/>
              </a:ext>
            </a:extLst>
          </p:cNvPr>
          <p:cNvSpPr/>
          <p:nvPr/>
        </p:nvSpPr>
        <p:spPr>
          <a:xfrm rot="15772804">
            <a:off x="3126832" y="1746600"/>
            <a:ext cx="1098397" cy="1541928"/>
          </a:xfrm>
          <a:prstGeom prst="arc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56E82D-63D9-4B9A-8E84-C40B2980CB4E}"/>
              </a:ext>
            </a:extLst>
          </p:cNvPr>
          <p:cNvSpPr/>
          <p:nvPr/>
        </p:nvSpPr>
        <p:spPr>
          <a:xfrm>
            <a:off x="2096904" y="887134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CE0680-4A2B-4AC7-B683-45E372BD57D0}"/>
              </a:ext>
            </a:extLst>
          </p:cNvPr>
          <p:cNvSpPr/>
          <p:nvPr/>
        </p:nvSpPr>
        <p:spPr>
          <a:xfrm>
            <a:off x="4523546" y="2531526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00CBD91-894B-4C15-8958-5E966DA06C8B}"/>
              </a:ext>
            </a:extLst>
          </p:cNvPr>
          <p:cNvSpPr/>
          <p:nvPr/>
        </p:nvSpPr>
        <p:spPr>
          <a:xfrm rot="20983727">
            <a:off x="3847397" y="1958407"/>
            <a:ext cx="1163572" cy="1427802"/>
          </a:xfrm>
          <a:prstGeom prst="arc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092A48-C4EA-4DEB-B61D-D94082AF0644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 flipV="1">
            <a:off x="3175634" y="3023047"/>
            <a:ext cx="1347912" cy="343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39CE982-0D03-4114-A8BB-15BC3EF1116E}"/>
              </a:ext>
            </a:extLst>
          </p:cNvPr>
          <p:cNvSpPr/>
          <p:nvPr/>
        </p:nvSpPr>
        <p:spPr>
          <a:xfrm>
            <a:off x="2096904" y="3913980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9CA45A-73C8-48B3-A973-A8C87C60D072}"/>
              </a:ext>
            </a:extLst>
          </p:cNvPr>
          <p:cNvGrpSpPr/>
          <p:nvPr/>
        </p:nvGrpSpPr>
        <p:grpSpPr>
          <a:xfrm>
            <a:off x="3765394" y="5009721"/>
            <a:ext cx="1078730" cy="989907"/>
            <a:chOff x="4000136" y="4580797"/>
            <a:chExt cx="1078730" cy="98990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C5E67FC-3032-4237-9B64-9C17A134F346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5871BE3-B29B-469E-B162-C0474DC92F45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B12CBC-64E2-4924-8E0B-36A818749C3D}"/>
              </a:ext>
            </a:extLst>
          </p:cNvPr>
          <p:cNvGrpSpPr/>
          <p:nvPr/>
        </p:nvGrpSpPr>
        <p:grpSpPr>
          <a:xfrm>
            <a:off x="5220476" y="4903887"/>
            <a:ext cx="1078730" cy="989907"/>
            <a:chOff x="4000136" y="4580797"/>
            <a:chExt cx="1078730" cy="98990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861912C-8CA9-44CC-8F2D-69F43CEE8806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07D5C2C-C71E-4A51-B326-0EF3731F03F8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833EB0-1AC5-4A88-A067-2A4E7891EE35}"/>
              </a:ext>
            </a:extLst>
          </p:cNvPr>
          <p:cNvGrpSpPr/>
          <p:nvPr/>
        </p:nvGrpSpPr>
        <p:grpSpPr>
          <a:xfrm>
            <a:off x="7049372" y="4916528"/>
            <a:ext cx="1078730" cy="989907"/>
            <a:chOff x="4000136" y="4580797"/>
            <a:chExt cx="1078730" cy="98990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36F438C-83A9-4339-99B3-0EB2E3FA3DDB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A0049D9-1FEF-4B98-A249-6A22216CDF14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9E38A8-FA70-42A3-9DCA-012206388214}"/>
              </a:ext>
            </a:extLst>
          </p:cNvPr>
          <p:cNvCxnSpPr>
            <a:cxnSpLocks/>
            <a:stCxn id="18" idx="1"/>
            <a:endCxn id="16" idx="6"/>
          </p:cNvCxnSpPr>
          <p:nvPr/>
        </p:nvCxnSpPr>
        <p:spPr>
          <a:xfrm flipH="1" flipV="1">
            <a:off x="3175634" y="4408934"/>
            <a:ext cx="747736" cy="74575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7B48A8-CEC9-45C5-8666-1C256D8FACB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5062911" y="3521433"/>
            <a:ext cx="696930" cy="13824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D2D960-66DC-46AC-BB9F-3E236D27DEB9}"/>
              </a:ext>
            </a:extLst>
          </p:cNvPr>
          <p:cNvCxnSpPr>
            <a:cxnSpLocks/>
          </p:cNvCxnSpPr>
          <p:nvPr/>
        </p:nvCxnSpPr>
        <p:spPr>
          <a:xfrm flipH="1" flipV="1">
            <a:off x="3175635" y="1355746"/>
            <a:ext cx="1953305" cy="10519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5CC23-2908-47F3-9193-63E15422994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115115" y="1460937"/>
            <a:ext cx="2473622" cy="345559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105F55F-D652-4BF7-8037-076AACED5084}"/>
              </a:ext>
            </a:extLst>
          </p:cNvPr>
          <p:cNvSpPr/>
          <p:nvPr/>
        </p:nvSpPr>
        <p:spPr>
          <a:xfrm>
            <a:off x="439865" y="4201705"/>
            <a:ext cx="704850" cy="5572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677F16-1D58-459F-805D-3DD0B0320A3F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636269" y="4903887"/>
            <a:ext cx="0" cy="16340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0745F6-AD07-4908-A089-3348684E85C7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4282346" y="5999628"/>
            <a:ext cx="22413" cy="61337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25750B-6E00-47C4-9F06-B2861EA18749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5759841" y="5893794"/>
            <a:ext cx="0" cy="6007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5F01D0-87CF-4164-AB69-EC26CCF22B08}"/>
              </a:ext>
            </a:extLst>
          </p:cNvPr>
          <p:cNvCxnSpPr>
            <a:cxnSpLocks/>
            <a:endCxn id="24" idx="4"/>
          </p:cNvCxnSpPr>
          <p:nvPr/>
        </p:nvCxnSpPr>
        <p:spPr>
          <a:xfrm flipV="1">
            <a:off x="7588737" y="5906435"/>
            <a:ext cx="0" cy="54144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2B0789B7-3A35-414A-90B4-E2C0B7624044}"/>
              </a:ext>
            </a:extLst>
          </p:cNvPr>
          <p:cNvSpPr/>
          <p:nvPr/>
        </p:nvSpPr>
        <p:spPr>
          <a:xfrm rot="919568" flipH="1">
            <a:off x="710637" y="2942530"/>
            <a:ext cx="1977120" cy="3117586"/>
          </a:xfrm>
          <a:prstGeom prst="arc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069E2CE-3699-4C94-BAEA-17EB3F29FB55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792290" y="4758918"/>
            <a:ext cx="848726" cy="1715635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51979C-BCC6-4BF8-978A-4E00C081F65C}"/>
              </a:ext>
            </a:extLst>
          </p:cNvPr>
          <p:cNvCxnSpPr>
            <a:cxnSpLocks/>
          </p:cNvCxnSpPr>
          <p:nvPr/>
        </p:nvCxnSpPr>
        <p:spPr>
          <a:xfrm>
            <a:off x="1587680" y="6447877"/>
            <a:ext cx="2088350" cy="8614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DF2B43-9253-42A4-A462-4AF743ABE5EA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3632776" y="5761466"/>
            <a:ext cx="3574572" cy="692886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61737D7-D458-40E7-B2FF-057DB35FDED8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3632776" y="5748825"/>
            <a:ext cx="1745676" cy="725728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8A5FD21-A8B7-4F44-9753-101884AF5E41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3632776" y="5854659"/>
            <a:ext cx="290594" cy="619894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0E3E2A-563E-41FE-A6D7-05293B350EB7}"/>
              </a:ext>
            </a:extLst>
          </p:cNvPr>
          <p:cNvCxnSpPr>
            <a:cxnSpLocks/>
          </p:cNvCxnSpPr>
          <p:nvPr/>
        </p:nvCxnSpPr>
        <p:spPr>
          <a:xfrm flipV="1">
            <a:off x="2636269" y="595927"/>
            <a:ext cx="0" cy="29120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A73A92E-B0C3-468F-BD4D-7810C4EEA894}"/>
              </a:ext>
            </a:extLst>
          </p:cNvPr>
          <p:cNvSpPr txBox="1"/>
          <p:nvPr/>
        </p:nvSpPr>
        <p:spPr>
          <a:xfrm>
            <a:off x="2812945" y="571183"/>
            <a:ext cx="278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01225E-83C4-4B7C-BB21-949A805FB2D6}"/>
              </a:ext>
            </a:extLst>
          </p:cNvPr>
          <p:cNvSpPr txBox="1"/>
          <p:nvPr/>
        </p:nvSpPr>
        <p:spPr>
          <a:xfrm>
            <a:off x="3017658" y="2325151"/>
            <a:ext cx="177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Self Loop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360F45-531E-45DD-B517-9CEBC4E6439A}"/>
              </a:ext>
            </a:extLst>
          </p:cNvPr>
          <p:cNvSpPr txBox="1"/>
          <p:nvPr/>
        </p:nvSpPr>
        <p:spPr>
          <a:xfrm>
            <a:off x="2997642" y="3052270"/>
            <a:ext cx="177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State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3EC646-299B-4AB5-A5C1-986F7DC7D621}"/>
              </a:ext>
            </a:extLst>
          </p:cNvPr>
          <p:cNvSpPr txBox="1"/>
          <p:nvPr/>
        </p:nvSpPr>
        <p:spPr>
          <a:xfrm>
            <a:off x="2924199" y="6427781"/>
            <a:ext cx="848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B94818-484B-47B9-8793-32162878EA43}"/>
              </a:ext>
            </a:extLst>
          </p:cNvPr>
          <p:cNvSpPr txBox="1"/>
          <p:nvPr/>
        </p:nvSpPr>
        <p:spPr>
          <a:xfrm>
            <a:off x="3679003" y="4418087"/>
            <a:ext cx="154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 Gate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623B73-9CDE-44B5-A99B-BCBAE035082B}"/>
              </a:ext>
            </a:extLst>
          </p:cNvPr>
          <p:cNvSpPr txBox="1"/>
          <p:nvPr/>
        </p:nvSpPr>
        <p:spPr>
          <a:xfrm>
            <a:off x="5584318" y="4324894"/>
            <a:ext cx="154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Forget Gate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AF7D3E-290B-4BC3-AAF1-1AE55707648F}"/>
              </a:ext>
            </a:extLst>
          </p:cNvPr>
          <p:cNvSpPr txBox="1"/>
          <p:nvPr/>
        </p:nvSpPr>
        <p:spPr>
          <a:xfrm>
            <a:off x="7544564" y="4433232"/>
            <a:ext cx="1709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 Gate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1D898E8F-E7E0-45EC-8608-698CC072F7D5}"/>
              </a:ext>
            </a:extLst>
          </p:cNvPr>
          <p:cNvSpPr txBox="1">
            <a:spLocks/>
          </p:cNvSpPr>
          <p:nvPr/>
        </p:nvSpPr>
        <p:spPr>
          <a:xfrm>
            <a:off x="6709058" y="712520"/>
            <a:ext cx="4450672" cy="285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State of the memory loop</a:t>
            </a:r>
          </a:p>
          <a:p>
            <a:pPr marL="0" indent="0">
              <a:buNone/>
            </a:pPr>
            <a:endParaRPr lang="en-GB" sz="2800" dirty="0">
              <a:latin typeface="+mj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Update of memory state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9355EB4-1C91-42B6-8C1A-45330581C408}"/>
              </a:ext>
            </a:extLst>
          </p:cNvPr>
          <p:cNvSpPr txBox="1"/>
          <p:nvPr/>
        </p:nvSpPr>
        <p:spPr>
          <a:xfrm>
            <a:off x="522188" y="3188732"/>
            <a:ext cx="600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  <a:endParaRPr lang="en-US" sz="2000" b="1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987760-504E-4936-BBFC-F5A72FCD30BB}"/>
              </a:ext>
            </a:extLst>
          </p:cNvPr>
          <p:cNvSpPr txBox="1"/>
          <p:nvPr/>
        </p:nvSpPr>
        <p:spPr>
          <a:xfrm>
            <a:off x="5917779" y="6047767"/>
            <a:ext cx="600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</a:t>
            </a:r>
            <a:endParaRPr lang="en-US" sz="2000" b="1" baseline="-250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7F74C97-2419-4285-AB7E-35584663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678" y="1253621"/>
            <a:ext cx="4190645" cy="558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DD77AAB-1D86-422C-8168-064029184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606" y="2599335"/>
            <a:ext cx="4811471" cy="55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6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6396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Long-Short Term Memory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8BD268-07D9-4924-B7BD-86602F5CC321}"/>
              </a:ext>
            </a:extLst>
          </p:cNvPr>
          <p:cNvSpPr/>
          <p:nvPr/>
        </p:nvSpPr>
        <p:spPr>
          <a:xfrm>
            <a:off x="2096904" y="2528093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0E6244-1301-4FDC-A2BD-F164488651B8}"/>
              </a:ext>
            </a:extLst>
          </p:cNvPr>
          <p:cNvCxnSpPr>
            <a:cxnSpLocks/>
            <a:stCxn id="7" idx="0"/>
            <a:endCxn id="12" idx="4"/>
          </p:cNvCxnSpPr>
          <p:nvPr/>
        </p:nvCxnSpPr>
        <p:spPr>
          <a:xfrm flipV="1">
            <a:off x="2636269" y="1877041"/>
            <a:ext cx="0" cy="6510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BC500D-CB5D-4F0C-9735-186AAD217CAD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2636269" y="3518000"/>
            <a:ext cx="0" cy="3959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E106255-F461-45DD-A30B-B2AE4B47C7B7}"/>
              </a:ext>
            </a:extLst>
          </p:cNvPr>
          <p:cNvSpPr/>
          <p:nvPr/>
        </p:nvSpPr>
        <p:spPr>
          <a:xfrm>
            <a:off x="3599909" y="1772911"/>
            <a:ext cx="704850" cy="5572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09CE504-519E-4FBE-883A-77BBB82CFC21}"/>
              </a:ext>
            </a:extLst>
          </p:cNvPr>
          <p:cNvSpPr/>
          <p:nvPr/>
        </p:nvSpPr>
        <p:spPr>
          <a:xfrm rot="15772804">
            <a:off x="3126832" y="1746600"/>
            <a:ext cx="1098397" cy="1541928"/>
          </a:xfrm>
          <a:prstGeom prst="arc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56E82D-63D9-4B9A-8E84-C40B2980CB4E}"/>
              </a:ext>
            </a:extLst>
          </p:cNvPr>
          <p:cNvSpPr/>
          <p:nvPr/>
        </p:nvSpPr>
        <p:spPr>
          <a:xfrm>
            <a:off x="2096904" y="887134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CE0680-4A2B-4AC7-B683-45E372BD57D0}"/>
              </a:ext>
            </a:extLst>
          </p:cNvPr>
          <p:cNvSpPr/>
          <p:nvPr/>
        </p:nvSpPr>
        <p:spPr>
          <a:xfrm>
            <a:off x="4523546" y="2531526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00CBD91-894B-4C15-8958-5E966DA06C8B}"/>
              </a:ext>
            </a:extLst>
          </p:cNvPr>
          <p:cNvSpPr/>
          <p:nvPr/>
        </p:nvSpPr>
        <p:spPr>
          <a:xfrm rot="20983727">
            <a:off x="3847397" y="1958407"/>
            <a:ext cx="1163572" cy="1427802"/>
          </a:xfrm>
          <a:prstGeom prst="arc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092A48-C4EA-4DEB-B61D-D94082AF0644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 flipV="1">
            <a:off x="3175634" y="3023047"/>
            <a:ext cx="1347912" cy="343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39CE982-0D03-4114-A8BB-15BC3EF1116E}"/>
              </a:ext>
            </a:extLst>
          </p:cNvPr>
          <p:cNvSpPr/>
          <p:nvPr/>
        </p:nvSpPr>
        <p:spPr>
          <a:xfrm>
            <a:off x="2096904" y="3913980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9CA45A-73C8-48B3-A973-A8C87C60D072}"/>
              </a:ext>
            </a:extLst>
          </p:cNvPr>
          <p:cNvGrpSpPr/>
          <p:nvPr/>
        </p:nvGrpSpPr>
        <p:grpSpPr>
          <a:xfrm>
            <a:off x="3765394" y="5009721"/>
            <a:ext cx="1078730" cy="989907"/>
            <a:chOff x="4000136" y="4580797"/>
            <a:chExt cx="1078730" cy="98990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C5E67FC-3032-4237-9B64-9C17A134F346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5871BE3-B29B-469E-B162-C0474DC92F45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B12CBC-64E2-4924-8E0B-36A818749C3D}"/>
              </a:ext>
            </a:extLst>
          </p:cNvPr>
          <p:cNvGrpSpPr/>
          <p:nvPr/>
        </p:nvGrpSpPr>
        <p:grpSpPr>
          <a:xfrm>
            <a:off x="5220476" y="4903887"/>
            <a:ext cx="1078730" cy="989907"/>
            <a:chOff x="4000136" y="4580797"/>
            <a:chExt cx="1078730" cy="98990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861912C-8CA9-44CC-8F2D-69F43CEE8806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07D5C2C-C71E-4A51-B326-0EF3731F03F8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833EB0-1AC5-4A88-A067-2A4E7891EE35}"/>
              </a:ext>
            </a:extLst>
          </p:cNvPr>
          <p:cNvGrpSpPr/>
          <p:nvPr/>
        </p:nvGrpSpPr>
        <p:grpSpPr>
          <a:xfrm>
            <a:off x="7049372" y="4916528"/>
            <a:ext cx="1078730" cy="989907"/>
            <a:chOff x="4000136" y="4580797"/>
            <a:chExt cx="1078730" cy="98990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36F438C-83A9-4339-99B3-0EB2E3FA3DDB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A0049D9-1FEF-4B98-A249-6A22216CDF14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9E38A8-FA70-42A3-9DCA-012206388214}"/>
              </a:ext>
            </a:extLst>
          </p:cNvPr>
          <p:cNvCxnSpPr>
            <a:cxnSpLocks/>
            <a:stCxn id="18" idx="1"/>
            <a:endCxn id="16" idx="6"/>
          </p:cNvCxnSpPr>
          <p:nvPr/>
        </p:nvCxnSpPr>
        <p:spPr>
          <a:xfrm flipH="1" flipV="1">
            <a:off x="3175634" y="4408934"/>
            <a:ext cx="747736" cy="74575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7B48A8-CEC9-45C5-8666-1C256D8FACB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5062911" y="3521433"/>
            <a:ext cx="696930" cy="13824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D2D960-66DC-46AC-BB9F-3E236D27DEB9}"/>
              </a:ext>
            </a:extLst>
          </p:cNvPr>
          <p:cNvCxnSpPr>
            <a:cxnSpLocks/>
          </p:cNvCxnSpPr>
          <p:nvPr/>
        </p:nvCxnSpPr>
        <p:spPr>
          <a:xfrm flipH="1" flipV="1">
            <a:off x="3175635" y="1355746"/>
            <a:ext cx="1953305" cy="10519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5CC23-2908-47F3-9193-63E15422994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115115" y="1460937"/>
            <a:ext cx="2473622" cy="345559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105F55F-D652-4BF7-8037-076AACED5084}"/>
              </a:ext>
            </a:extLst>
          </p:cNvPr>
          <p:cNvSpPr/>
          <p:nvPr/>
        </p:nvSpPr>
        <p:spPr>
          <a:xfrm>
            <a:off x="439865" y="4201705"/>
            <a:ext cx="704850" cy="5572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677F16-1D58-459F-805D-3DD0B0320A3F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636269" y="4903887"/>
            <a:ext cx="0" cy="16340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0745F6-AD07-4908-A089-3348684E85C7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4282346" y="5999628"/>
            <a:ext cx="22413" cy="61337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25750B-6E00-47C4-9F06-B2861EA18749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5759841" y="5893794"/>
            <a:ext cx="0" cy="6007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5F01D0-87CF-4164-AB69-EC26CCF22B08}"/>
              </a:ext>
            </a:extLst>
          </p:cNvPr>
          <p:cNvCxnSpPr>
            <a:cxnSpLocks/>
            <a:endCxn id="24" idx="4"/>
          </p:cNvCxnSpPr>
          <p:nvPr/>
        </p:nvCxnSpPr>
        <p:spPr>
          <a:xfrm flipV="1">
            <a:off x="7588737" y="5906435"/>
            <a:ext cx="0" cy="54144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2B0789B7-3A35-414A-90B4-E2C0B7624044}"/>
              </a:ext>
            </a:extLst>
          </p:cNvPr>
          <p:cNvSpPr/>
          <p:nvPr/>
        </p:nvSpPr>
        <p:spPr>
          <a:xfrm rot="919568" flipH="1">
            <a:off x="710637" y="2942530"/>
            <a:ext cx="1977120" cy="3117586"/>
          </a:xfrm>
          <a:prstGeom prst="arc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069E2CE-3699-4C94-BAEA-17EB3F29FB55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792290" y="4758918"/>
            <a:ext cx="848726" cy="1715635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51979C-BCC6-4BF8-978A-4E00C081F65C}"/>
              </a:ext>
            </a:extLst>
          </p:cNvPr>
          <p:cNvCxnSpPr>
            <a:cxnSpLocks/>
          </p:cNvCxnSpPr>
          <p:nvPr/>
        </p:nvCxnSpPr>
        <p:spPr>
          <a:xfrm>
            <a:off x="1587680" y="6447877"/>
            <a:ext cx="2088350" cy="8614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DF2B43-9253-42A4-A462-4AF743ABE5EA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3632776" y="5761466"/>
            <a:ext cx="3574572" cy="692886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61737D7-D458-40E7-B2FF-057DB35FDED8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3632776" y="5748825"/>
            <a:ext cx="1745676" cy="725728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8A5FD21-A8B7-4F44-9753-101884AF5E41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3632776" y="5854659"/>
            <a:ext cx="290594" cy="619894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0E3E2A-563E-41FE-A6D7-05293B350EB7}"/>
              </a:ext>
            </a:extLst>
          </p:cNvPr>
          <p:cNvCxnSpPr>
            <a:cxnSpLocks/>
          </p:cNvCxnSpPr>
          <p:nvPr/>
        </p:nvCxnSpPr>
        <p:spPr>
          <a:xfrm flipV="1">
            <a:off x="2636269" y="595927"/>
            <a:ext cx="0" cy="29120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A73A92E-B0C3-468F-BD4D-7810C4EEA894}"/>
              </a:ext>
            </a:extLst>
          </p:cNvPr>
          <p:cNvSpPr txBox="1"/>
          <p:nvPr/>
        </p:nvSpPr>
        <p:spPr>
          <a:xfrm>
            <a:off x="2812945" y="571183"/>
            <a:ext cx="278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01225E-83C4-4B7C-BB21-949A805FB2D6}"/>
              </a:ext>
            </a:extLst>
          </p:cNvPr>
          <p:cNvSpPr txBox="1"/>
          <p:nvPr/>
        </p:nvSpPr>
        <p:spPr>
          <a:xfrm>
            <a:off x="3017658" y="2325151"/>
            <a:ext cx="177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Self Loop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360F45-531E-45DD-B517-9CEBC4E6439A}"/>
              </a:ext>
            </a:extLst>
          </p:cNvPr>
          <p:cNvSpPr txBox="1"/>
          <p:nvPr/>
        </p:nvSpPr>
        <p:spPr>
          <a:xfrm>
            <a:off x="2997642" y="3052270"/>
            <a:ext cx="177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State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3EC646-299B-4AB5-A5C1-986F7DC7D621}"/>
              </a:ext>
            </a:extLst>
          </p:cNvPr>
          <p:cNvSpPr txBox="1"/>
          <p:nvPr/>
        </p:nvSpPr>
        <p:spPr>
          <a:xfrm>
            <a:off x="2924199" y="6427781"/>
            <a:ext cx="848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B94818-484B-47B9-8793-32162878EA43}"/>
              </a:ext>
            </a:extLst>
          </p:cNvPr>
          <p:cNvSpPr txBox="1"/>
          <p:nvPr/>
        </p:nvSpPr>
        <p:spPr>
          <a:xfrm>
            <a:off x="3679003" y="4418087"/>
            <a:ext cx="154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 Gate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623B73-9CDE-44B5-A99B-BCBAE035082B}"/>
              </a:ext>
            </a:extLst>
          </p:cNvPr>
          <p:cNvSpPr txBox="1"/>
          <p:nvPr/>
        </p:nvSpPr>
        <p:spPr>
          <a:xfrm>
            <a:off x="5584318" y="4324894"/>
            <a:ext cx="154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Forget Gate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AF7D3E-290B-4BC3-AAF1-1AE55707648F}"/>
              </a:ext>
            </a:extLst>
          </p:cNvPr>
          <p:cNvSpPr txBox="1"/>
          <p:nvPr/>
        </p:nvSpPr>
        <p:spPr>
          <a:xfrm>
            <a:off x="7544564" y="4433232"/>
            <a:ext cx="1709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 Gate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1D898E8F-E7E0-45EC-8608-698CC072F7D5}"/>
              </a:ext>
            </a:extLst>
          </p:cNvPr>
          <p:cNvSpPr txBox="1">
            <a:spLocks/>
          </p:cNvSpPr>
          <p:nvPr/>
        </p:nvSpPr>
        <p:spPr>
          <a:xfrm>
            <a:off x="6314044" y="702928"/>
            <a:ext cx="4450672" cy="285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Activation of the forget gate</a:t>
            </a:r>
          </a:p>
          <a:p>
            <a:pPr marL="0" indent="0">
              <a:buNone/>
            </a:pPr>
            <a:endParaRPr lang="en-GB" sz="2800" dirty="0">
              <a:latin typeface="+mj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Activation of the input gate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9355EB4-1C91-42B6-8C1A-45330581C408}"/>
              </a:ext>
            </a:extLst>
          </p:cNvPr>
          <p:cNvSpPr txBox="1"/>
          <p:nvPr/>
        </p:nvSpPr>
        <p:spPr>
          <a:xfrm>
            <a:off x="522188" y="3188732"/>
            <a:ext cx="600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  <a:endParaRPr lang="en-US" sz="2000" b="1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987760-504E-4936-BBFC-F5A72FCD30BB}"/>
              </a:ext>
            </a:extLst>
          </p:cNvPr>
          <p:cNvSpPr txBox="1"/>
          <p:nvPr/>
        </p:nvSpPr>
        <p:spPr>
          <a:xfrm>
            <a:off x="5917779" y="6047767"/>
            <a:ext cx="600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</a:t>
            </a:r>
            <a:endParaRPr lang="en-US" sz="2000" b="1" baseline="-250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212EB03-5155-4660-9CBE-BE2B0072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926" y="1268247"/>
            <a:ext cx="5715625" cy="567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9D27E3-9491-4CAC-8E2E-460BBC8B0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926" y="2525922"/>
            <a:ext cx="5577109" cy="53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Statistical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2966" y="1099671"/>
            <a:ext cx="11525250" cy="526112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to build a statistical model to translate from one language to another?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Statistical machine translation has a long history, starting in the 1950s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Goal:</a:t>
            </a: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Given an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input sequence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,                                 , of tokens in a first language </a:t>
            </a: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Find the most probable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target output sequence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pPr marL="457046" lvl="1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          , in a second language  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15186-BD5A-4EF7-A4FD-DEF9DC1B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253" y="3271580"/>
            <a:ext cx="2736676" cy="314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5B73BE-8985-4591-8D34-CAFD92FB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59" y="4129088"/>
            <a:ext cx="2907717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5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Statistical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2966" y="1099671"/>
            <a:ext cx="11525250" cy="526112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to build a statistical model to translate from one language to another?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most probability of the output sequence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, given the input sequence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follows this relationship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Where,</a:t>
            </a:r>
          </a:p>
          <a:p>
            <a:pPr marL="80010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           is the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translation model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, or likelihood of sequence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given sequence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</a:p>
          <a:p>
            <a:pPr marL="80010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       is the language model, or probability of sequence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in the target language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F6B6D-4CC9-456D-BEFD-0666C052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288" y="3245754"/>
            <a:ext cx="3880916" cy="543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7E22A9-95C0-4BB0-9799-96E16C2A8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13" y="4374308"/>
            <a:ext cx="1100137" cy="452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4CD8E3-E5DC-48D7-A0CB-2617A09EF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973" y="5391150"/>
            <a:ext cx="808693" cy="51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4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Statistical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2966" y="1099671"/>
            <a:ext cx="11525250" cy="526112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to build a statistical model to translate from one language to another?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Find most probably target sequence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Can find weights for the maximum likelihood expression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Where         is the normalization constant not dependent on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F6B6D-4CC9-456D-BEFD-0666C052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782" y="2855790"/>
            <a:ext cx="3757065" cy="525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FA5E58-6A46-4174-A781-8EEE23498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772" y="4581024"/>
            <a:ext cx="6061930" cy="1261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B805AA-9A18-4388-A1E2-4F65FF932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818" y="4151534"/>
            <a:ext cx="3644273" cy="357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12F36-E360-49AA-8DC6-D499BB933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576" y="5878806"/>
            <a:ext cx="707397" cy="3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6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149412"/>
            <a:ext cx="11524432" cy="73589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Evaluation of SMT Models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88471" y="753036"/>
            <a:ext cx="11146117" cy="5349892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BLEU score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Bilingual Translation Understudy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US" sz="2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BLEU score 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 used to compare SMT models. 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BLEU is a comparison between results of an SMT model and results of expert human translators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BLEU compares a hypothesis of </a:t>
            </a:r>
            <a:r>
              <a:rPr lang="en-US" sz="2800" i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-gram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tuples, </a:t>
            </a: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H(</a:t>
            </a:r>
            <a:r>
              <a:rPr lang="en-US" sz="2800" i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BLEU is the average proportion of </a:t>
            </a:r>
            <a:r>
              <a:rPr lang="en-US" sz="2800" i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-gram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matches 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model with a higher BLEU is considered superior</a:t>
            </a: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22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149412"/>
            <a:ext cx="11524432" cy="73589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Evaluation of SMT Models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88471" y="753036"/>
            <a:ext cx="11146117" cy="5349892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BLEU score</a:t>
            </a:r>
          </a:p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BLEU score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for a sequence length N is computed:</a:t>
            </a: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914400" indent="0"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Where,</a:t>
            </a: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17CDA3-9779-4626-A35A-61AB18A4A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003" y="1941014"/>
            <a:ext cx="3527162" cy="1130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D7F460-CD8D-4294-A81B-FA94AB83A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076" y="3983218"/>
            <a:ext cx="3508089" cy="10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7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recurrent neural network (RNN) architectures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long-short term memory (LSTM) unit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Introduction to statistical machine translation (SMT)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Evaluation of STM models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Overview of neural machine translation (NMT)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attention mechanism for NMT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capacity models with transformers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149412"/>
            <a:ext cx="11524432" cy="73589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Evaluation of SMT Models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88471" y="675340"/>
            <a:ext cx="11146117" cy="613783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BLEU score</a:t>
            </a:r>
          </a:p>
          <a:p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H(</a:t>
            </a:r>
            <a:r>
              <a:rPr lang="en-US" sz="2800" i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is the number of </a:t>
            </a:r>
            <a:r>
              <a:rPr lang="en-US" sz="2800" i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-gram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tuples in each hypothesis</a:t>
            </a:r>
          </a:p>
          <a:p>
            <a:pPr marL="914400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hypothesis of length </a:t>
            </a: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examples are: </a:t>
            </a: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H(1) = n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H(2) = n-1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H(3) = n-2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the number of matches: </a:t>
            </a:r>
          </a:p>
          <a:p>
            <a:pPr marL="914400" indent="0">
              <a:buNone/>
            </a:pPr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914400" indent="0">
              <a:buNone/>
            </a:pPr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914400" indent="0"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Where, for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-gram tuple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800" baseline="-25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endParaRPr lang="en-US" sz="2800" baseline="-25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289175" indent="-1374775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2800" baseline="-25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800" baseline="-25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  = number of times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800" baseline="-25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occurs in the hypothesis to be tested</a:t>
            </a:r>
          </a:p>
          <a:p>
            <a:pPr marL="2289175" indent="-1374775">
              <a:spcBef>
                <a:spcPts val="600"/>
              </a:spcBef>
              <a:buNone/>
            </a:pP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2800" baseline="-25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hj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800" baseline="-25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 = number of times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800" baseline="-25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occurs in the j-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reference</a:t>
            </a: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D1ADA-3360-4CB5-BC4B-98B779A2F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55" y="3620246"/>
            <a:ext cx="6691764" cy="95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2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149412"/>
            <a:ext cx="11524432" cy="73589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Evaluation of SMT Models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88471" y="753036"/>
            <a:ext cx="11146117" cy="584498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BLEU score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BLEU score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is dependent on the sequence length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commonly used adjustment is the </a:t>
            </a:r>
            <a:r>
              <a:rPr lang="en-US" sz="2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brevity penalty, </a:t>
            </a:r>
            <a:r>
              <a:rPr lang="en-US" sz="2800" b="1" dirty="0">
                <a:latin typeface="Symbol" panose="05050102010706020507" pitchFamily="18" charset="2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en-US" sz="2800" dirty="0">
              <a:latin typeface="Symbol" panose="05050102010706020507" pitchFamily="18" charset="2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adjusted BLEU score is then:</a:t>
            </a: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914400" indent="0"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Where:</a:t>
            </a:r>
          </a:p>
          <a:p>
            <a:pPr marL="914400" indent="0"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 = length of the hypothesis</a:t>
            </a:r>
          </a:p>
          <a:p>
            <a:pPr marL="914400" indent="0"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 = length of the reference sequence</a:t>
            </a:r>
          </a:p>
          <a:p>
            <a:pPr marL="0" indent="0">
              <a:buNone/>
            </a:pPr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442B-D179-4BC6-A56B-5ACD02F18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134" y="3126986"/>
            <a:ext cx="7849465" cy="13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2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149412"/>
            <a:ext cx="11524432" cy="73589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Evaluation of SMT Models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88471" y="753036"/>
            <a:ext cx="11146117" cy="584498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BLEU score example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Start with French sentence:  </a:t>
            </a:r>
          </a:p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La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voiture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dans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l’all</a:t>
            </a:r>
            <a:r>
              <a:rPr lang="en-US" sz="2800" dirty="0" err="1">
                <a:latin typeface="Segoe UI Symbol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é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 expert English translation is:</a:t>
            </a:r>
          </a:p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The car is in the drive. </a:t>
            </a: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69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149412"/>
            <a:ext cx="11524432" cy="73589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Evaluation of SMT Models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88471" y="753036"/>
            <a:ext cx="11146117" cy="584498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BLEU score example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Start with the expert English translation: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The car is in the drive. 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There are 6 -1 = 5, 2-grams for this sentence:</a:t>
            </a:r>
          </a:p>
          <a:p>
            <a:pPr marL="4117975" indent="0">
              <a:buNone/>
            </a:pPr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117975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perfect MT is identical so:</a:t>
            </a:r>
          </a:p>
          <a:p>
            <a:pPr marL="4117975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Matched = 5</a:t>
            </a:r>
          </a:p>
          <a:p>
            <a:pPr marL="4117975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H(2) = 5</a:t>
            </a:r>
          </a:p>
          <a:p>
            <a:pPr marL="4117975" indent="0">
              <a:spcBef>
                <a:spcPts val="600"/>
              </a:spcBef>
              <a:buNone/>
            </a:pPr>
            <a:r>
              <a:rPr lang="en-US" sz="2800" dirty="0">
                <a:latin typeface="Symbol" panose="05050102010706020507" pitchFamily="18" charset="2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1.0</a:t>
            </a:r>
          </a:p>
          <a:p>
            <a:pPr marL="4117975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BLEU = 100.0%</a:t>
            </a: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30F10DD-3B4C-45ED-B765-8F84C16E2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871059"/>
              </p:ext>
            </p:extLst>
          </p:nvPr>
        </p:nvGraphicFramePr>
        <p:xfrm>
          <a:off x="152400" y="3439459"/>
          <a:ext cx="280894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941">
                  <a:extLst>
                    <a:ext uri="{9D8B030D-6E8A-4147-A177-3AD203B41FA5}">
                      <a16:colId xmlns:a16="http://schemas.microsoft.com/office/drawing/2014/main" val="2788225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Reference 2-grams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8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3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Car 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02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Is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23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In 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drive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144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6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149412"/>
            <a:ext cx="11524432" cy="73589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Evaluation of SMT Models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88471" y="753036"/>
            <a:ext cx="11146117" cy="584498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BLEU score example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possible MT is: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The drive contains the car. 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There are 5 -1 = 4, 2-grams for this sentence:</a:t>
            </a:r>
          </a:p>
          <a:p>
            <a:pPr marL="6400800" indent="0">
              <a:spcBef>
                <a:spcPts val="600"/>
              </a:spcBef>
              <a:buNone/>
            </a:pPr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6400800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Matched = 2</a:t>
            </a:r>
          </a:p>
          <a:p>
            <a:pPr marL="6400800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H(2) = 5</a:t>
            </a:r>
          </a:p>
          <a:p>
            <a:pPr marL="6400800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 = 6</a:t>
            </a:r>
          </a:p>
          <a:p>
            <a:pPr marL="6400800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 = 5</a:t>
            </a:r>
          </a:p>
          <a:p>
            <a:pPr marL="6400800" indent="0">
              <a:spcBef>
                <a:spcPts val="600"/>
              </a:spcBef>
              <a:buNone/>
            </a:pPr>
            <a:r>
              <a:rPr lang="en-US" sz="2800" dirty="0">
                <a:latin typeface="Symbol" panose="05050102010706020507" pitchFamily="18" charset="2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1.18</a:t>
            </a:r>
          </a:p>
          <a:p>
            <a:pPr marL="6400800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BLEU = 47.3%</a:t>
            </a: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30F10DD-3B4C-45ED-B765-8F84C16E2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293014"/>
              </p:ext>
            </p:extLst>
          </p:nvPr>
        </p:nvGraphicFramePr>
        <p:xfrm>
          <a:off x="215153" y="3433482"/>
          <a:ext cx="260077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770">
                  <a:extLst>
                    <a:ext uri="{9D8B030D-6E8A-4147-A177-3AD203B41FA5}">
                      <a16:colId xmlns:a16="http://schemas.microsoft.com/office/drawing/2014/main" val="2788225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Reference 2-grams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8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3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Car 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02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Is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23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In 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drive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144569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9C6A5EB4-E16E-4AE6-8E3C-46F19FD62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325572"/>
              </p:ext>
            </p:extLst>
          </p:nvPr>
        </p:nvGraphicFramePr>
        <p:xfrm>
          <a:off x="2815923" y="3433482"/>
          <a:ext cx="224017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0171">
                  <a:extLst>
                    <a:ext uri="{9D8B030D-6E8A-4147-A177-3AD203B41FA5}">
                      <a16:colId xmlns:a16="http://schemas.microsoft.com/office/drawing/2014/main" val="2907197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MT 2-grams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8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drive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3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Drive contains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02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Contains 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23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2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144569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C5FE961-D473-41D3-A9F5-A665C0615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420437"/>
              </p:ext>
            </p:extLst>
          </p:nvPr>
        </p:nvGraphicFramePr>
        <p:xfrm>
          <a:off x="5056094" y="3433482"/>
          <a:ext cx="148317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170">
                  <a:extLst>
                    <a:ext uri="{9D8B030D-6E8A-4147-A177-3AD203B41FA5}">
                      <a16:colId xmlns:a16="http://schemas.microsoft.com/office/drawing/2014/main" val="2763177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8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3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02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23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144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648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2966" y="1099671"/>
            <a:ext cx="11525250" cy="526112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Use neural networks as function approximators for machine translators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Architecture has three components: </a:t>
            </a:r>
          </a:p>
          <a:p>
            <a:pPr lvl="1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for the input sequence</a:t>
            </a:r>
          </a:p>
          <a:p>
            <a:pPr lvl="1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Context vector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– a hidden state</a:t>
            </a:r>
          </a:p>
          <a:p>
            <a:pPr lvl="1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Decoder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generates output sequence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Finds maximum likelihood target sequence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Concept introduced by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Cho, et.al., 2015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b="1" i="1" dirty="0"/>
              <a:t>Describing Multimedia Content using Attention-based Encoder--Decoder Networks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1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NMT Architectures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577355" y="621546"/>
            <a:ext cx="11597572" cy="78180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Encoder-decoder model with context vector</a:t>
            </a:r>
            <a:endParaRPr lang="en-GB" sz="2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FCED1EA-F117-4829-8AAC-C3799F8F846A}"/>
              </a:ext>
            </a:extLst>
          </p:cNvPr>
          <p:cNvSpPr/>
          <p:nvPr/>
        </p:nvSpPr>
        <p:spPr>
          <a:xfrm>
            <a:off x="3274060" y="4822567"/>
            <a:ext cx="708660" cy="10176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CA3446-6CC5-4D52-8276-5D04FF6AB6A7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>
            <a:off x="3982720" y="5331369"/>
            <a:ext cx="4103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4F5EDBC-0C40-469B-BC0C-B4BA06C8D4F1}"/>
              </a:ext>
            </a:extLst>
          </p:cNvPr>
          <p:cNvSpPr txBox="1">
            <a:spLocks/>
          </p:cNvSpPr>
          <p:nvPr/>
        </p:nvSpPr>
        <p:spPr>
          <a:xfrm>
            <a:off x="971057" y="5112377"/>
            <a:ext cx="2354169" cy="817910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</p:txBody>
      </p:sp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10AB335D-08A6-441D-B7D6-36E79F2F7E0C}"/>
              </a:ext>
            </a:extLst>
          </p:cNvPr>
          <p:cNvSpPr txBox="1">
            <a:spLocks/>
          </p:cNvSpPr>
          <p:nvPr/>
        </p:nvSpPr>
        <p:spPr>
          <a:xfrm>
            <a:off x="239059" y="1689402"/>
            <a:ext cx="2959221" cy="81791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Output sequence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61AAA16-19E4-47E9-9209-01EA013ACC43}"/>
              </a:ext>
            </a:extLst>
          </p:cNvPr>
          <p:cNvSpPr/>
          <p:nvPr/>
        </p:nvSpPr>
        <p:spPr>
          <a:xfrm>
            <a:off x="7235037" y="3605328"/>
            <a:ext cx="708660" cy="62220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18EBB8-DE91-4C3D-8F74-EE843EE1BED2}"/>
              </a:ext>
            </a:extLst>
          </p:cNvPr>
          <p:cNvSpPr/>
          <p:nvPr/>
        </p:nvSpPr>
        <p:spPr>
          <a:xfrm>
            <a:off x="4393100" y="4822567"/>
            <a:ext cx="708660" cy="10176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E6241A-A9EA-4CCE-ADC0-CE7F7ABADE3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101760" y="5331369"/>
            <a:ext cx="4626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2108247-4CCC-4D48-8BE2-01C9C98AA560}"/>
              </a:ext>
            </a:extLst>
          </p:cNvPr>
          <p:cNvSpPr/>
          <p:nvPr/>
        </p:nvSpPr>
        <p:spPr>
          <a:xfrm>
            <a:off x="5529085" y="3605328"/>
            <a:ext cx="708660" cy="62220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D203F4C-69AC-466E-AAA5-6BE33CCB8AF2}"/>
              </a:ext>
            </a:extLst>
          </p:cNvPr>
          <p:cNvSpPr/>
          <p:nvPr/>
        </p:nvSpPr>
        <p:spPr>
          <a:xfrm>
            <a:off x="3282427" y="3595864"/>
            <a:ext cx="708660" cy="62220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2AB77A5-770B-4EB9-86AC-1AEF1C8F6B47}"/>
              </a:ext>
            </a:extLst>
          </p:cNvPr>
          <p:cNvSpPr/>
          <p:nvPr/>
        </p:nvSpPr>
        <p:spPr>
          <a:xfrm>
            <a:off x="6273116" y="4836893"/>
            <a:ext cx="708660" cy="10176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3AAE34-AD91-4ECC-98CA-CF04E5D85773}"/>
              </a:ext>
            </a:extLst>
          </p:cNvPr>
          <p:cNvCxnSpPr>
            <a:cxnSpLocks/>
            <a:stCxn id="39" idx="3"/>
            <a:endCxn id="3" idx="3"/>
          </p:cNvCxnSpPr>
          <p:nvPr/>
        </p:nvCxnSpPr>
        <p:spPr>
          <a:xfrm flipV="1">
            <a:off x="6981776" y="4898051"/>
            <a:ext cx="3256933" cy="4476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4B566050-CF20-482B-8C8B-8B7EE66A6F99}"/>
              </a:ext>
            </a:extLst>
          </p:cNvPr>
          <p:cNvSpPr txBox="1">
            <a:spLocks/>
          </p:cNvSpPr>
          <p:nvPr/>
        </p:nvSpPr>
        <p:spPr>
          <a:xfrm>
            <a:off x="3387512" y="6113292"/>
            <a:ext cx="481755" cy="516571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GB" sz="2800" baseline="-25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6C93C232-0AF5-47B9-A260-7A46F1B3CE9C}"/>
              </a:ext>
            </a:extLst>
          </p:cNvPr>
          <p:cNvSpPr txBox="1">
            <a:spLocks/>
          </p:cNvSpPr>
          <p:nvPr/>
        </p:nvSpPr>
        <p:spPr>
          <a:xfrm>
            <a:off x="4506552" y="6113292"/>
            <a:ext cx="481755" cy="516571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GB" sz="2800" baseline="-25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0D2F589E-F830-4F3E-A6DB-56D612BFB03D}"/>
              </a:ext>
            </a:extLst>
          </p:cNvPr>
          <p:cNvSpPr txBox="1">
            <a:spLocks/>
          </p:cNvSpPr>
          <p:nvPr/>
        </p:nvSpPr>
        <p:spPr>
          <a:xfrm>
            <a:off x="6336498" y="6113292"/>
            <a:ext cx="581896" cy="516571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GB" sz="2800" baseline="-25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</a:t>
            </a:r>
            <a:endParaRPr lang="en-GB" sz="2800" baseline="-25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Content Placeholder 6">
            <a:extLst>
              <a:ext uri="{FF2B5EF4-FFF2-40B4-BE49-F238E27FC236}">
                <a16:creationId xmlns:a16="http://schemas.microsoft.com/office/drawing/2014/main" id="{262094E2-6136-4864-A782-76F7BD699E91}"/>
              </a:ext>
            </a:extLst>
          </p:cNvPr>
          <p:cNvSpPr txBox="1">
            <a:spLocks/>
          </p:cNvSpPr>
          <p:nvPr/>
        </p:nvSpPr>
        <p:spPr>
          <a:xfrm rot="19140439">
            <a:off x="3801455" y="2811925"/>
            <a:ext cx="752408" cy="846382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900A2FC3-9ADE-404E-BFFE-A6B6569738DE}"/>
              </a:ext>
            </a:extLst>
          </p:cNvPr>
          <p:cNvSpPr txBox="1">
            <a:spLocks/>
          </p:cNvSpPr>
          <p:nvPr/>
        </p:nvSpPr>
        <p:spPr>
          <a:xfrm>
            <a:off x="5605673" y="4721474"/>
            <a:ext cx="752408" cy="781807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25AD3C-3275-45D5-81A4-8DBE5388C099}"/>
              </a:ext>
            </a:extLst>
          </p:cNvPr>
          <p:cNvSpPr/>
          <p:nvPr/>
        </p:nvSpPr>
        <p:spPr>
          <a:xfrm>
            <a:off x="10128521" y="4336915"/>
            <a:ext cx="752408" cy="657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B0CB1C3-1D1D-430A-A5CA-19D82B1CD8CF}"/>
              </a:ext>
            </a:extLst>
          </p:cNvPr>
          <p:cNvCxnSpPr>
            <a:cxnSpLocks/>
            <a:stCxn id="42" idx="0"/>
            <a:endCxn id="30" idx="2"/>
          </p:cNvCxnSpPr>
          <p:nvPr/>
        </p:nvCxnSpPr>
        <p:spPr>
          <a:xfrm flipV="1">
            <a:off x="3628390" y="5840170"/>
            <a:ext cx="0" cy="2731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E41BBED-2320-4DF6-9D61-9707700D7BCA}"/>
              </a:ext>
            </a:extLst>
          </p:cNvPr>
          <p:cNvCxnSpPr>
            <a:cxnSpLocks/>
            <a:stCxn id="44" idx="0"/>
            <a:endCxn id="20" idx="2"/>
          </p:cNvCxnSpPr>
          <p:nvPr/>
        </p:nvCxnSpPr>
        <p:spPr>
          <a:xfrm flipV="1">
            <a:off x="4747430" y="5840170"/>
            <a:ext cx="0" cy="2731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9C055D-7D0C-4C99-B60A-B8932A558DE0}"/>
              </a:ext>
            </a:extLst>
          </p:cNvPr>
          <p:cNvCxnSpPr>
            <a:cxnSpLocks/>
            <a:stCxn id="45" idx="0"/>
            <a:endCxn id="39" idx="2"/>
          </p:cNvCxnSpPr>
          <p:nvPr/>
        </p:nvCxnSpPr>
        <p:spPr>
          <a:xfrm flipV="1">
            <a:off x="6627446" y="5854496"/>
            <a:ext cx="0" cy="258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A22C0E83-F622-4F46-BD14-5150866B58AA}"/>
              </a:ext>
            </a:extLst>
          </p:cNvPr>
          <p:cNvSpPr txBox="1">
            <a:spLocks/>
          </p:cNvSpPr>
          <p:nvPr/>
        </p:nvSpPr>
        <p:spPr>
          <a:xfrm>
            <a:off x="7364035" y="1520953"/>
            <a:ext cx="481755" cy="516571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GB" sz="2800" baseline="-25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FFB0A84-743C-421A-94A5-1F824B986DD9}"/>
              </a:ext>
            </a:extLst>
          </p:cNvPr>
          <p:cNvCxnSpPr>
            <a:cxnSpLocks/>
            <a:stCxn id="3" idx="2"/>
          </p:cNvCxnSpPr>
          <p:nvPr/>
        </p:nvCxnSpPr>
        <p:spPr>
          <a:xfrm flipH="1" flipV="1">
            <a:off x="4008980" y="4203066"/>
            <a:ext cx="6119541" cy="4625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9BFA847-121D-46DD-B1DA-D67102914606}"/>
              </a:ext>
            </a:extLst>
          </p:cNvPr>
          <p:cNvCxnSpPr>
            <a:cxnSpLocks/>
            <a:stCxn id="3" idx="2"/>
          </p:cNvCxnSpPr>
          <p:nvPr/>
        </p:nvCxnSpPr>
        <p:spPr>
          <a:xfrm flipH="1" flipV="1">
            <a:off x="6237745" y="4212673"/>
            <a:ext cx="3890776" cy="4529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C31CCA7-D699-4A29-8DA9-390D28B33B43}"/>
              </a:ext>
            </a:extLst>
          </p:cNvPr>
          <p:cNvCxnSpPr>
            <a:cxnSpLocks/>
            <a:stCxn id="3" idx="2"/>
          </p:cNvCxnSpPr>
          <p:nvPr/>
        </p:nvCxnSpPr>
        <p:spPr>
          <a:xfrm flipH="1" flipV="1">
            <a:off x="7955168" y="4227530"/>
            <a:ext cx="2173353" cy="438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C7F0451-93D0-46F0-A0A0-AC49D047DA57}"/>
              </a:ext>
            </a:extLst>
          </p:cNvPr>
          <p:cNvCxnSpPr>
            <a:cxnSpLocks/>
            <a:stCxn id="15" idx="0"/>
            <a:endCxn id="64" idx="2"/>
          </p:cNvCxnSpPr>
          <p:nvPr/>
        </p:nvCxnSpPr>
        <p:spPr>
          <a:xfrm flipV="1">
            <a:off x="7589367" y="2037524"/>
            <a:ext cx="15546" cy="1567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1F28273E-2569-486D-BD9C-0E93DC13169E}"/>
              </a:ext>
            </a:extLst>
          </p:cNvPr>
          <p:cNvSpPr txBox="1">
            <a:spLocks/>
          </p:cNvSpPr>
          <p:nvPr/>
        </p:nvSpPr>
        <p:spPr>
          <a:xfrm>
            <a:off x="5671954" y="1520953"/>
            <a:ext cx="481755" cy="516571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GB" sz="2800" baseline="-25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2CC2D09-1874-49DA-A672-5100920E6C36}"/>
              </a:ext>
            </a:extLst>
          </p:cNvPr>
          <p:cNvCxnSpPr>
            <a:cxnSpLocks/>
            <a:stCxn id="25" idx="0"/>
            <a:endCxn id="79" idx="2"/>
          </p:cNvCxnSpPr>
          <p:nvPr/>
        </p:nvCxnSpPr>
        <p:spPr>
          <a:xfrm flipV="1">
            <a:off x="5883415" y="2037524"/>
            <a:ext cx="29417" cy="1567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6FC19A0D-EDEE-41EE-901F-B5383AC87351}"/>
              </a:ext>
            </a:extLst>
          </p:cNvPr>
          <p:cNvSpPr txBox="1">
            <a:spLocks/>
          </p:cNvSpPr>
          <p:nvPr/>
        </p:nvSpPr>
        <p:spPr>
          <a:xfrm>
            <a:off x="3346129" y="1539609"/>
            <a:ext cx="571295" cy="516571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GB" sz="2800" baseline="-25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</a:t>
            </a:r>
            <a:endParaRPr lang="en-GB" sz="2800" baseline="-25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573AA7E-EB38-4A4B-B91C-7228A077B8A5}"/>
              </a:ext>
            </a:extLst>
          </p:cNvPr>
          <p:cNvCxnSpPr>
            <a:cxnSpLocks/>
            <a:stCxn id="32" idx="0"/>
            <a:endCxn id="81" idx="2"/>
          </p:cNvCxnSpPr>
          <p:nvPr/>
        </p:nvCxnSpPr>
        <p:spPr>
          <a:xfrm flipH="1" flipV="1">
            <a:off x="3631777" y="2056180"/>
            <a:ext cx="4980" cy="1539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B9D7387-AAB3-45EB-96D4-2C3165650C52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982720" y="2146909"/>
            <a:ext cx="6255989" cy="228628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09B23E4-908F-45BF-B142-5DDEA6AC3EBC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6175911" y="2171373"/>
            <a:ext cx="4062798" cy="226181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C660D10-5592-402E-B57C-69813879C908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7907834" y="2115520"/>
            <a:ext cx="2330875" cy="231767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3E3C3A21-ACD9-4915-94A0-93ABE0D987A5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4777483" y="3916429"/>
            <a:ext cx="7516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48E298C-8DAA-490D-B39D-F21FD48E648B}"/>
              </a:ext>
            </a:extLst>
          </p:cNvPr>
          <p:cNvCxnSpPr>
            <a:cxnSpLocks/>
            <a:stCxn id="15" idx="1"/>
            <a:endCxn id="25" idx="3"/>
          </p:cNvCxnSpPr>
          <p:nvPr/>
        </p:nvCxnSpPr>
        <p:spPr>
          <a:xfrm flipH="1">
            <a:off x="6237745" y="3916429"/>
            <a:ext cx="9972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6FCED4F-45EF-47CE-907B-2DE7037ED9CE}"/>
              </a:ext>
            </a:extLst>
          </p:cNvPr>
          <p:cNvCxnSpPr>
            <a:cxnSpLocks/>
          </p:cNvCxnSpPr>
          <p:nvPr/>
        </p:nvCxnSpPr>
        <p:spPr>
          <a:xfrm flipH="1">
            <a:off x="6273116" y="1899370"/>
            <a:ext cx="9972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A8FEAC9-8688-4D82-B26C-F5518DB4116B}"/>
              </a:ext>
            </a:extLst>
          </p:cNvPr>
          <p:cNvCxnSpPr>
            <a:cxnSpLocks/>
          </p:cNvCxnSpPr>
          <p:nvPr/>
        </p:nvCxnSpPr>
        <p:spPr>
          <a:xfrm flipH="1">
            <a:off x="4777483" y="1899370"/>
            <a:ext cx="7516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ontent Placeholder 6">
            <a:extLst>
              <a:ext uri="{FF2B5EF4-FFF2-40B4-BE49-F238E27FC236}">
                <a16:creationId xmlns:a16="http://schemas.microsoft.com/office/drawing/2014/main" id="{16A5B5BE-1924-485E-A6B6-F5E1D2A02A37}"/>
              </a:ext>
            </a:extLst>
          </p:cNvPr>
          <p:cNvSpPr txBox="1">
            <a:spLocks/>
          </p:cNvSpPr>
          <p:nvPr/>
        </p:nvSpPr>
        <p:spPr>
          <a:xfrm>
            <a:off x="3971249" y="1336246"/>
            <a:ext cx="752408" cy="846382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E4858755-4998-4129-8217-8C5B03830712}"/>
              </a:ext>
            </a:extLst>
          </p:cNvPr>
          <p:cNvCxnSpPr>
            <a:cxnSpLocks/>
          </p:cNvCxnSpPr>
          <p:nvPr/>
        </p:nvCxnSpPr>
        <p:spPr>
          <a:xfrm flipH="1">
            <a:off x="6211774" y="2115520"/>
            <a:ext cx="1091998" cy="148980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4722E87-87AD-421F-B8AA-F3948EA32AD7}"/>
              </a:ext>
            </a:extLst>
          </p:cNvPr>
          <p:cNvCxnSpPr>
            <a:cxnSpLocks/>
          </p:cNvCxnSpPr>
          <p:nvPr/>
        </p:nvCxnSpPr>
        <p:spPr>
          <a:xfrm flipH="1">
            <a:off x="4540814" y="2115520"/>
            <a:ext cx="1066898" cy="101060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ontent Placeholder 6">
            <a:extLst>
              <a:ext uri="{FF2B5EF4-FFF2-40B4-BE49-F238E27FC236}">
                <a16:creationId xmlns:a16="http://schemas.microsoft.com/office/drawing/2014/main" id="{0F5C186B-30D2-4481-9543-A26FFCAED474}"/>
              </a:ext>
            </a:extLst>
          </p:cNvPr>
          <p:cNvSpPr txBox="1">
            <a:spLocks/>
          </p:cNvSpPr>
          <p:nvPr/>
        </p:nvSpPr>
        <p:spPr>
          <a:xfrm>
            <a:off x="4095592" y="3315675"/>
            <a:ext cx="752408" cy="846382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144" name="Content Placeholder 6">
            <a:extLst>
              <a:ext uri="{FF2B5EF4-FFF2-40B4-BE49-F238E27FC236}">
                <a16:creationId xmlns:a16="http://schemas.microsoft.com/office/drawing/2014/main" id="{D4501722-6018-4187-9691-D374E102521A}"/>
              </a:ext>
            </a:extLst>
          </p:cNvPr>
          <p:cNvSpPr txBox="1">
            <a:spLocks/>
          </p:cNvSpPr>
          <p:nvPr/>
        </p:nvSpPr>
        <p:spPr>
          <a:xfrm>
            <a:off x="282817" y="6113292"/>
            <a:ext cx="2959221" cy="81791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Input sequence 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1890D029-DA61-4096-955A-1F5250013B9D}"/>
              </a:ext>
            </a:extLst>
          </p:cNvPr>
          <p:cNvSpPr txBox="1">
            <a:spLocks/>
          </p:cNvSpPr>
          <p:nvPr/>
        </p:nvSpPr>
        <p:spPr>
          <a:xfrm>
            <a:off x="9837831" y="5176747"/>
            <a:ext cx="2354169" cy="817910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</p:txBody>
      </p:sp>
      <p:sp>
        <p:nvSpPr>
          <p:cNvPr id="146" name="Content Placeholder 6">
            <a:extLst>
              <a:ext uri="{FF2B5EF4-FFF2-40B4-BE49-F238E27FC236}">
                <a16:creationId xmlns:a16="http://schemas.microsoft.com/office/drawing/2014/main" id="{0989B3FE-EC83-4C3D-AFE7-A8D48FC62A3A}"/>
              </a:ext>
            </a:extLst>
          </p:cNvPr>
          <p:cNvSpPr txBox="1">
            <a:spLocks/>
          </p:cNvSpPr>
          <p:nvPr/>
        </p:nvSpPr>
        <p:spPr>
          <a:xfrm>
            <a:off x="982014" y="3662939"/>
            <a:ext cx="2354169" cy="817910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2002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5" grpId="0" animBg="1"/>
      <p:bldP spid="20" grpId="0" animBg="1"/>
      <p:bldP spid="25" grpId="0" animBg="1"/>
      <p:bldP spid="32" grpId="0" animBg="1"/>
      <p:bldP spid="39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2966" y="1099671"/>
            <a:ext cx="11525250" cy="526112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Use neural networks as function approximators for machine translators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hidden state updates as a function last hidden state and input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4775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Where, 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f()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is the activation function of the LSTM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encoder creates a sequence of hidden states given the input sequence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A2C83-A53A-48A9-9B00-CD904A2CF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06" y="2281419"/>
            <a:ext cx="3150488" cy="509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837E19-115E-47E9-893F-E72A65B05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893" y="4612997"/>
            <a:ext cx="9126959" cy="49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1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66" y="133907"/>
            <a:ext cx="11524432" cy="6621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2965" y="1794751"/>
            <a:ext cx="7836869" cy="4566043"/>
          </a:xfrm>
        </p:spPr>
        <p:txBody>
          <a:bodyPr/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first layers of a NMT encoder network are a bidirectional RNN (</a:t>
            </a:r>
            <a:r>
              <a:rPr lang="en-U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BiRNN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hidden states of the forward layer are: 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hidden states of the reverse layer are: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And, the context 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EF771-BFE0-4964-AAEE-70F5EE5C0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29" y="3429000"/>
            <a:ext cx="2516019" cy="605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33CC6-AC45-42EA-801C-71FEF970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728" y="4671631"/>
            <a:ext cx="3025593" cy="60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6AE06-8A44-4B68-B955-3F3E4CD7A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727" y="5871491"/>
            <a:ext cx="2210801" cy="7581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3957DB-605A-4195-A48D-9E17A5877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5299" y="1484514"/>
            <a:ext cx="3432099" cy="466645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E85890-BA9E-4959-8339-DA02D5FEEFD6}"/>
              </a:ext>
            </a:extLst>
          </p:cNvPr>
          <p:cNvSpPr txBox="1">
            <a:spLocks/>
          </p:cNvSpPr>
          <p:nvPr/>
        </p:nvSpPr>
        <p:spPr>
          <a:xfrm>
            <a:off x="452496" y="707034"/>
            <a:ext cx="11525250" cy="683791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Use neural networks as function approximators for machine translators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5F301-08F4-4E64-30BF-12EA29C1E1FF}"/>
              </a:ext>
            </a:extLst>
          </p:cNvPr>
          <p:cNvSpPr txBox="1"/>
          <p:nvPr/>
        </p:nvSpPr>
        <p:spPr>
          <a:xfrm>
            <a:off x="8726805" y="6176128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Cho, et.al.,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0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66" y="133907"/>
            <a:ext cx="11524432" cy="6621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2966" y="711200"/>
            <a:ext cx="11525250" cy="56495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Use neural networks as function approximators for machine translators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Given weights,                                    , the encoder uses the context and its hidden state 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Taking logs of both sides, gives: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51F695-836B-44EC-9A77-861C1F479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71" y="1373376"/>
            <a:ext cx="3324806" cy="382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994078-689F-47BE-B7D5-7308B4465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062" y="2181498"/>
            <a:ext cx="7255435" cy="1232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1A8DC-FD65-47F3-AA22-053F78F57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098" y="4213923"/>
            <a:ext cx="8131361" cy="134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1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RNN Architectures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455364" y="896551"/>
            <a:ext cx="9305856" cy="43791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Feedforward network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916458-EE0D-48AE-B9CC-876EF95EBFE9}"/>
              </a:ext>
            </a:extLst>
          </p:cNvPr>
          <p:cNvSpPr/>
          <p:nvPr/>
        </p:nvSpPr>
        <p:spPr>
          <a:xfrm>
            <a:off x="3068955" y="1554480"/>
            <a:ext cx="708660" cy="12172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C486C0E-7C8A-4BE7-A426-31C0727D7D8F}"/>
              </a:ext>
            </a:extLst>
          </p:cNvPr>
          <p:cNvSpPr/>
          <p:nvPr/>
        </p:nvSpPr>
        <p:spPr>
          <a:xfrm>
            <a:off x="3068955" y="3280410"/>
            <a:ext cx="708660" cy="12172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FCED1EA-F117-4829-8AAC-C3799F8F846A}"/>
              </a:ext>
            </a:extLst>
          </p:cNvPr>
          <p:cNvSpPr/>
          <p:nvPr/>
        </p:nvSpPr>
        <p:spPr>
          <a:xfrm>
            <a:off x="3068955" y="5071110"/>
            <a:ext cx="708660" cy="12172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77D169-BB8D-423D-B915-E82C2D39D11B}"/>
              </a:ext>
            </a:extLst>
          </p:cNvPr>
          <p:cNvCxnSpPr>
            <a:stCxn id="29" idx="0"/>
            <a:endCxn id="3" idx="2"/>
          </p:cNvCxnSpPr>
          <p:nvPr/>
        </p:nvCxnSpPr>
        <p:spPr>
          <a:xfrm flipV="1">
            <a:off x="3423285" y="2771775"/>
            <a:ext cx="0" cy="508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CA3446-6CC5-4D52-8276-5D04FF6AB6A7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flipV="1">
            <a:off x="3423285" y="4497705"/>
            <a:ext cx="0" cy="573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4F5EDBC-0C40-469B-BC0C-B4BA06C8D4F1}"/>
              </a:ext>
            </a:extLst>
          </p:cNvPr>
          <p:cNvSpPr txBox="1">
            <a:spLocks/>
          </p:cNvSpPr>
          <p:nvPr/>
        </p:nvSpPr>
        <p:spPr>
          <a:xfrm>
            <a:off x="1590744" y="5270802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Input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2B9F3BA9-CFA7-4290-996F-312E0BDE25D2}"/>
              </a:ext>
            </a:extLst>
          </p:cNvPr>
          <p:cNvSpPr txBox="1">
            <a:spLocks/>
          </p:cNvSpPr>
          <p:nvPr/>
        </p:nvSpPr>
        <p:spPr>
          <a:xfrm>
            <a:off x="1590744" y="3480102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Hidden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Layers</a:t>
            </a:r>
          </a:p>
        </p:txBody>
      </p:sp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10AB335D-08A6-441D-B7D6-36E79F2F7E0C}"/>
              </a:ext>
            </a:extLst>
          </p:cNvPr>
          <p:cNvSpPr txBox="1">
            <a:spLocks/>
          </p:cNvSpPr>
          <p:nvPr/>
        </p:nvSpPr>
        <p:spPr>
          <a:xfrm>
            <a:off x="1590744" y="1689402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137490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2966" y="1099671"/>
            <a:ext cx="11525250" cy="5261124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is the input to decoder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fixed context vector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has limited representation 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May compress information required for sequence generation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Translation accuracy decreases with sequence length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Need a better representation!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Use a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context set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weights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of the context give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to the correct sequence in the decoder  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F21981-96EC-41CC-92A2-703AE9B73E26}"/>
              </a:ext>
            </a:extLst>
          </p:cNvPr>
          <p:cNvSpPr txBox="1">
            <a:spLocks/>
          </p:cNvSpPr>
          <p:nvPr/>
        </p:nvSpPr>
        <p:spPr>
          <a:xfrm>
            <a:off x="2532084" y="5375911"/>
            <a:ext cx="7127014" cy="5262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31EAF-F411-4EF8-8541-7FD3E19FF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348" y="3931356"/>
            <a:ext cx="3542639" cy="54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3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How to compute the </a:t>
                </a:r>
                <a:r>
                  <a:rPr lang="en-US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attention weights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?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Start with a tuple of matrices,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the </a:t>
                </a:r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query matrix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of query vectors of length  </a:t>
                </a:r>
                <a:endParaRPr lang="en-US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Dimensions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j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𝑗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queries of length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The query is referred to as the </a:t>
                </a:r>
                <a:r>
                  <a:rPr lang="en-US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context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the </a:t>
                </a:r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key matrix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of possible key vectors </a:t>
                </a:r>
                <a:endParaRPr lang="en-US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Dimensions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m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vectors of key values of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𝑑</m:t>
                    </m:r>
                  </m:oMath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the </a:t>
                </a:r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value matrix 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of activation values  </a:t>
                </a:r>
              </a:p>
              <a:p>
                <a:pPr lvl="1"/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Dimensions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m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𝑑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m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vectors of activation values of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endParaRPr lang="en-US" sz="24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Context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  <a:blipFill>
                <a:blip r:embed="rId2"/>
                <a:stretch>
                  <a:fillRect l="-1376" t="-1432" b="-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540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How to compute the </a:t>
                </a:r>
                <a:r>
                  <a:rPr lang="en-US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attention weights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?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Given tuple of matrices,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compute </a:t>
                </a:r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attention probability matrix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,with </a:t>
                </a:r>
                <a:r>
                  <a:rPr lang="en-US" sz="28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softmax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;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Segoe UI" panose="020B0502040204020203" pitchFamily="34" charset="0"/>
                  </a:rPr>
                  <a:t>Formulation is known as the 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Segoe UI" panose="020B0502040204020203" pitchFamily="34" charset="0"/>
                  </a:rPr>
                  <a:t>scaled dot product attention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Segoe UI" panose="020B0502040204020203" pitchFamily="34" charset="0"/>
                  </a:rPr>
                  <a:t> since elements of the matrix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√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Segoe UI" panose="020B0502040204020203" pitchFamily="34" charset="0"/>
                  </a:rPr>
                  <a:t> are scaled dot products between the query and the set of keys, the context</a:t>
                </a: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</m:ra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normalization for the number of key values to keep attention bounded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  <a:blipFill>
                <a:blip r:embed="rId3"/>
                <a:stretch>
                  <a:fillRect l="-1376" t="-1432" r="-1111" b="-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F21981-96EC-41CC-92A2-703AE9B73E26}"/>
              </a:ext>
            </a:extLst>
          </p:cNvPr>
          <p:cNvSpPr txBox="1">
            <a:spLocks/>
          </p:cNvSpPr>
          <p:nvPr/>
        </p:nvSpPr>
        <p:spPr>
          <a:xfrm>
            <a:off x="2532084" y="5375911"/>
            <a:ext cx="7127014" cy="5262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48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Mechanism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How to compute the </a:t>
                </a:r>
                <a:r>
                  <a:rPr lang="en-US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attention weights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?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Given tuple of matrices,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compute </a:t>
                </a:r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attention probability matrix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,with </a:t>
                </a:r>
                <a:r>
                  <a:rPr lang="en-US" sz="28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softmax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;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Segoe UI" panose="020B0502040204020203" pitchFamily="34" charset="0"/>
                  </a:rPr>
                  <a:t>The attention matrix,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Segoe UI" panose="020B0502040204020203" pitchFamily="34" charset="0"/>
                  </a:rPr>
                  <a:t> is a measure of similarity between the query and the keys </a:t>
                </a: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Segoe UI" panose="020B0502040204020203" pitchFamily="34" charset="0"/>
                  </a:rPr>
                  <a:t>High similarity focuses model attention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  <a:blipFill>
                <a:blip r:embed="rId3"/>
                <a:stretch>
                  <a:fillRect l="-1376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F21981-96EC-41CC-92A2-703AE9B73E26}"/>
              </a:ext>
            </a:extLst>
          </p:cNvPr>
          <p:cNvSpPr txBox="1">
            <a:spLocks/>
          </p:cNvSpPr>
          <p:nvPr/>
        </p:nvSpPr>
        <p:spPr>
          <a:xfrm>
            <a:off x="2532084" y="5375911"/>
            <a:ext cx="7127014" cy="5262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1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Attention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4" y="1000125"/>
            <a:ext cx="7124291" cy="72747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Basic attention model </a:t>
            </a: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0A24AF55-F0BB-4A1A-3129-2E68341C91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761" y="1673082"/>
                <a:ext cx="5958541" cy="481585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Attention computed from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</m:d>
                  </m:oMath>
                </a14:m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𝐴𝑉</m:t>
                      </m:r>
                    </m:oMath>
                  </m:oMathPara>
                </a14:m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Simple pipeline computes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AT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Same pipeline for three versions of attention  </a:t>
                </a:r>
              </a:p>
              <a:p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0A24AF55-F0BB-4A1A-3129-2E68341C9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61" y="1673082"/>
                <a:ext cx="5958541" cy="4815853"/>
              </a:xfrm>
              <a:prstGeom prst="rect">
                <a:avLst/>
              </a:prstGeom>
              <a:blipFill>
                <a:blip r:embed="rId3"/>
                <a:stretch>
                  <a:fillRect l="-2045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A94CC94-963E-0EDC-E8BD-9ED5FC2F5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222" y="817961"/>
            <a:ext cx="2636557" cy="5097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B77B08-A042-504F-B8E9-C6F78ACDBA57}"/>
              </a:ext>
            </a:extLst>
          </p:cNvPr>
          <p:cNvSpPr txBox="1"/>
          <p:nvPr/>
        </p:nvSpPr>
        <p:spPr>
          <a:xfrm>
            <a:off x="7840979" y="6040039"/>
            <a:ext cx="342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Vaswani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, et.al.,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9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Three types of attention: 1. </a:t>
                </a:r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Self attention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</m:oMath>
                  </m:oMathPara>
                </a14:m>
                <a:endParaRPr lang="en-US" sz="28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activation of the preceding layer</a:t>
                </a:r>
              </a:p>
              <a:p>
                <a:pPr lvl="1"/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Self activation since only input activation is used for calculation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Attention then becomes: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𝑋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un-normalied covariance of input activation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  <a:blipFill>
                <a:blip r:embed="rId3"/>
                <a:stretch>
                  <a:fillRect l="-1111" t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1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Mechanism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Three types of attention: 2. </a:t>
                </a:r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Masked self attention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Attention computed on sequence only up to a position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Subsequent positions masked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∞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Advance position over sequence, step by step, typically for query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Masked self attention for positional encoding/decoding eliminating the need for recurrent units </a:t>
                </a:r>
              </a:p>
              <a:p>
                <a:pPr lvl="1"/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E.g. sequence over query,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  <a:blipFill>
                <a:blip r:embed="rId3"/>
                <a:stretch>
                  <a:fillRect l="-1111" t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95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Mechanism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Three types of attention: 3. </a:t>
                </a:r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Cross attention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Used to communicate attention from encoder to decoder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from the encoder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from decoder embedding   </a:t>
                </a:r>
              </a:p>
              <a:p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  <a:blipFill>
                <a:blip r:embed="rId3"/>
                <a:stretch>
                  <a:fillRect l="-1111" t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7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74918"/>
            <a:ext cx="11524432" cy="9144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6">
                <a:extLst>
                  <a:ext uri="{FF2B5EF4-FFF2-40B4-BE49-F238E27FC236}">
                    <a16:creationId xmlns:a16="http://schemas.microsoft.com/office/drawing/2014/main" id="{12560469-A6F8-4217-88BE-50B7A5B28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471" y="1287074"/>
                <a:ext cx="5958541" cy="481585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Example of cross attention probability matrix 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Attention weights can be readily visualized</a:t>
                </a:r>
              </a:p>
              <a:p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For the input sequence</a:t>
                </a:r>
              </a:p>
              <a:p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And, the output sequence</a:t>
                </a:r>
              </a:p>
              <a:p>
                <a:r>
                  <a:rPr lang="en-GB" sz="2800" b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Probabilities of attending the query sequence given the keys</a:t>
                </a:r>
              </a:p>
              <a:p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Content Placeholder 6">
                <a:extLst>
                  <a:ext uri="{FF2B5EF4-FFF2-40B4-BE49-F238E27FC236}">
                    <a16:creationId xmlns:a16="http://schemas.microsoft.com/office/drawing/2014/main" id="{12560469-A6F8-4217-88BE-50B7A5B28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71" y="1287074"/>
                <a:ext cx="5958541" cy="4815853"/>
              </a:xfrm>
              <a:prstGeom prst="rect">
                <a:avLst/>
              </a:prstGeom>
              <a:blipFill>
                <a:blip r:embed="rId3"/>
                <a:stretch>
                  <a:fillRect l="-2149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DB01F8B-0C6C-46B8-B112-14BA70E47CAF}"/>
              </a:ext>
            </a:extLst>
          </p:cNvPr>
          <p:cNvSpPr txBox="1"/>
          <p:nvPr/>
        </p:nvSpPr>
        <p:spPr>
          <a:xfrm>
            <a:off x="41835" y="6421272"/>
            <a:ext cx="120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Cho, et. al, Describing Multimedia Content using Attention-based Encoder–Decoder Networks, 2015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6D67D-5F98-4B17-B6A5-C954EE973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358" y="1287074"/>
            <a:ext cx="3524555" cy="971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A4ED3-326E-40DF-A885-9E5EC89B7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798" y="2258708"/>
            <a:ext cx="1028789" cy="3760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AD8F16-6CB0-47D6-9AC3-3EDA733A9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357" y="2258708"/>
            <a:ext cx="3524555" cy="37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4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74918"/>
            <a:ext cx="11524432" cy="9144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6">
                <a:extLst>
                  <a:ext uri="{FF2B5EF4-FFF2-40B4-BE49-F238E27FC236}">
                    <a16:creationId xmlns:a16="http://schemas.microsoft.com/office/drawing/2014/main" id="{12560469-A6F8-4217-88BE-50B7A5B28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471" y="1287074"/>
                <a:ext cx="5958541" cy="481585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Example of cross attention probability matrix,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French-English translation  </a:t>
                </a:r>
              </a:p>
              <a:p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Query,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, in rows  </a:t>
                </a:r>
              </a:p>
              <a:p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Keys,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, are in columns</a:t>
                </a:r>
              </a:p>
              <a:p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Multiply by values,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, to get activation</a:t>
                </a:r>
              </a:p>
              <a:p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Content Placeholder 6">
                <a:extLst>
                  <a:ext uri="{FF2B5EF4-FFF2-40B4-BE49-F238E27FC236}">
                    <a16:creationId xmlns:a16="http://schemas.microsoft.com/office/drawing/2014/main" id="{12560469-A6F8-4217-88BE-50B7A5B28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71" y="1287074"/>
                <a:ext cx="5958541" cy="4815853"/>
              </a:xfrm>
              <a:prstGeom prst="rect">
                <a:avLst/>
              </a:prstGeom>
              <a:blipFill>
                <a:blip r:embed="rId3"/>
                <a:stretch>
                  <a:fillRect l="-2149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DB01F8B-0C6C-46B8-B112-14BA70E47CAF}"/>
              </a:ext>
            </a:extLst>
          </p:cNvPr>
          <p:cNvSpPr txBox="1"/>
          <p:nvPr/>
        </p:nvSpPr>
        <p:spPr>
          <a:xfrm>
            <a:off x="41835" y="6421272"/>
            <a:ext cx="120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Cho, et. al, Describing Multimedia Content using Attention-based Encoder–Decoder Networks, 2015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6D67D-5F98-4B17-B6A5-C954EE973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358" y="1287074"/>
            <a:ext cx="3524555" cy="971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A4ED3-326E-40DF-A885-9E5EC89B7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798" y="2258708"/>
            <a:ext cx="1028789" cy="3760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AD8F16-6CB0-47D6-9AC3-3EDA733A9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357" y="2258708"/>
            <a:ext cx="3524555" cy="37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7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RNN Architectures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455364" y="896551"/>
            <a:ext cx="9305856" cy="43791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Generative model where input vector generates output sequence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916458-EE0D-48AE-B9CC-876EF95EBFE9}"/>
              </a:ext>
            </a:extLst>
          </p:cNvPr>
          <p:cNvSpPr/>
          <p:nvPr/>
        </p:nvSpPr>
        <p:spPr>
          <a:xfrm>
            <a:off x="3068955" y="1554480"/>
            <a:ext cx="708660" cy="12172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C486C0E-7C8A-4BE7-A426-31C0727D7D8F}"/>
              </a:ext>
            </a:extLst>
          </p:cNvPr>
          <p:cNvSpPr/>
          <p:nvPr/>
        </p:nvSpPr>
        <p:spPr>
          <a:xfrm>
            <a:off x="3068955" y="3280410"/>
            <a:ext cx="708660" cy="12172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FCED1EA-F117-4829-8AAC-C3799F8F846A}"/>
              </a:ext>
            </a:extLst>
          </p:cNvPr>
          <p:cNvSpPr/>
          <p:nvPr/>
        </p:nvSpPr>
        <p:spPr>
          <a:xfrm>
            <a:off x="3068955" y="5071110"/>
            <a:ext cx="708660" cy="12172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77D169-BB8D-423D-B915-E82C2D39D11B}"/>
              </a:ext>
            </a:extLst>
          </p:cNvPr>
          <p:cNvCxnSpPr>
            <a:stCxn id="29" idx="0"/>
            <a:endCxn id="3" idx="2"/>
          </p:cNvCxnSpPr>
          <p:nvPr/>
        </p:nvCxnSpPr>
        <p:spPr>
          <a:xfrm flipV="1">
            <a:off x="3423285" y="2771775"/>
            <a:ext cx="0" cy="508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CA3446-6CC5-4D52-8276-5D04FF6AB6A7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flipV="1">
            <a:off x="3423285" y="4497705"/>
            <a:ext cx="0" cy="573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4F5EDBC-0C40-469B-BC0C-B4BA06C8D4F1}"/>
              </a:ext>
            </a:extLst>
          </p:cNvPr>
          <p:cNvSpPr txBox="1">
            <a:spLocks/>
          </p:cNvSpPr>
          <p:nvPr/>
        </p:nvSpPr>
        <p:spPr>
          <a:xfrm>
            <a:off x="1590744" y="5270802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Input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2B9F3BA9-CFA7-4290-996F-312E0BDE25D2}"/>
              </a:ext>
            </a:extLst>
          </p:cNvPr>
          <p:cNvSpPr txBox="1">
            <a:spLocks/>
          </p:cNvSpPr>
          <p:nvPr/>
        </p:nvSpPr>
        <p:spPr>
          <a:xfrm>
            <a:off x="1590744" y="3480102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Hidden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Layers</a:t>
            </a:r>
          </a:p>
        </p:txBody>
      </p:sp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10AB335D-08A6-441D-B7D6-36E79F2F7E0C}"/>
              </a:ext>
            </a:extLst>
          </p:cNvPr>
          <p:cNvSpPr txBox="1">
            <a:spLocks/>
          </p:cNvSpPr>
          <p:nvPr/>
        </p:nvSpPr>
        <p:spPr>
          <a:xfrm>
            <a:off x="1590744" y="1689402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BF6EBE0-4173-4AA8-A982-D7F0592F08C8}"/>
              </a:ext>
            </a:extLst>
          </p:cNvPr>
          <p:cNvSpPr/>
          <p:nvPr/>
        </p:nvSpPr>
        <p:spPr>
          <a:xfrm>
            <a:off x="4404360" y="1554480"/>
            <a:ext cx="708660" cy="12172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B9664E-D480-4A3B-A7CD-29436C3232F3}"/>
              </a:ext>
            </a:extLst>
          </p:cNvPr>
          <p:cNvSpPr/>
          <p:nvPr/>
        </p:nvSpPr>
        <p:spPr>
          <a:xfrm>
            <a:off x="4404360" y="3280410"/>
            <a:ext cx="708660" cy="12172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170513-4EAA-408F-8758-A115F836AEE4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4758690" y="2771775"/>
            <a:ext cx="0" cy="508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61AAA16-19E4-47E9-9209-01EA013ACC43}"/>
              </a:ext>
            </a:extLst>
          </p:cNvPr>
          <p:cNvSpPr/>
          <p:nvPr/>
        </p:nvSpPr>
        <p:spPr>
          <a:xfrm>
            <a:off x="5739765" y="1554480"/>
            <a:ext cx="708660" cy="12172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0656620-7FFE-4EB5-890E-D98781579336}"/>
              </a:ext>
            </a:extLst>
          </p:cNvPr>
          <p:cNvSpPr/>
          <p:nvPr/>
        </p:nvSpPr>
        <p:spPr>
          <a:xfrm>
            <a:off x="5739765" y="3280410"/>
            <a:ext cx="708660" cy="12172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E111FC-D41F-4B8E-9681-F053B4E956EC}"/>
              </a:ext>
            </a:extLst>
          </p:cNvPr>
          <p:cNvCxnSpPr>
            <a:stCxn id="16" idx="0"/>
            <a:endCxn id="15" idx="2"/>
          </p:cNvCxnSpPr>
          <p:nvPr/>
        </p:nvCxnSpPr>
        <p:spPr>
          <a:xfrm flipV="1">
            <a:off x="6094095" y="2771775"/>
            <a:ext cx="0" cy="508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D25F6C-58B7-416C-B2CB-FC708A38FDF2}"/>
              </a:ext>
            </a:extLst>
          </p:cNvPr>
          <p:cNvCxnSpPr>
            <a:cxnSpLocks/>
            <a:stCxn id="29" idx="3"/>
            <a:endCxn id="13" idx="1"/>
          </p:cNvCxnSpPr>
          <p:nvPr/>
        </p:nvCxnSpPr>
        <p:spPr>
          <a:xfrm>
            <a:off x="3777615" y="3889058"/>
            <a:ext cx="626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443E62-1B75-45E8-A52E-B774999C5B8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113020" y="3889058"/>
            <a:ext cx="626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5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  <p:bldP spid="3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472141" y="769287"/>
            <a:ext cx="11580794" cy="78180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Google Translate architecture: </a:t>
            </a:r>
            <a:r>
              <a:rPr lang="en-GB" sz="2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9CEAB-ADE2-41EA-B787-06AA6CA1E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41" y="1294350"/>
            <a:ext cx="4648603" cy="499153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8C3F52B-F762-49E4-A5EF-09335FA4CEF5}"/>
              </a:ext>
            </a:extLst>
          </p:cNvPr>
          <p:cNvSpPr txBox="1">
            <a:spLocks/>
          </p:cNvSpPr>
          <p:nvPr/>
        </p:nvSpPr>
        <p:spPr>
          <a:xfrm>
            <a:off x="6292678" y="4691207"/>
            <a:ext cx="4450672" cy="5458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Bidirectional RNN layers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6950910-EF9B-4DB9-AF33-FFC6F6ADE5E5}"/>
              </a:ext>
            </a:extLst>
          </p:cNvPr>
          <p:cNvSpPr txBox="1">
            <a:spLocks/>
          </p:cNvSpPr>
          <p:nvPr/>
        </p:nvSpPr>
        <p:spPr>
          <a:xfrm>
            <a:off x="5957996" y="3226992"/>
            <a:ext cx="4450672" cy="5458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6 unidirectional RNN layers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19AE4A0-DE8F-421E-9431-1A3BBEDE768F}"/>
              </a:ext>
            </a:extLst>
          </p:cNvPr>
          <p:cNvSpPr txBox="1">
            <a:spLocks/>
          </p:cNvSpPr>
          <p:nvPr/>
        </p:nvSpPr>
        <p:spPr>
          <a:xfrm>
            <a:off x="6292678" y="1577174"/>
            <a:ext cx="4450672" cy="5458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Context vectors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8CD85A-AE65-4FC5-972F-7CC608672DC3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547550" y="4964131"/>
            <a:ext cx="1745128" cy="4864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39A52-5613-46AD-9472-D5D7D1D8CA7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547550" y="4964131"/>
            <a:ext cx="174512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098324-4C9A-4935-A1C3-CEB1AAD3EACC}"/>
              </a:ext>
            </a:extLst>
          </p:cNvPr>
          <p:cNvCxnSpPr>
            <a:cxnSpLocks/>
          </p:cNvCxnSpPr>
          <p:nvPr/>
        </p:nvCxnSpPr>
        <p:spPr>
          <a:xfrm flipH="1">
            <a:off x="4595364" y="3532094"/>
            <a:ext cx="1362632" cy="8540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6F8BFB-357B-4D1B-9849-CAFC290F423A}"/>
              </a:ext>
            </a:extLst>
          </p:cNvPr>
          <p:cNvCxnSpPr>
            <a:cxnSpLocks/>
          </p:cNvCxnSpPr>
          <p:nvPr/>
        </p:nvCxnSpPr>
        <p:spPr>
          <a:xfrm flipH="1" flipV="1">
            <a:off x="4487785" y="2560554"/>
            <a:ext cx="1470211" cy="9715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059F00-3D8E-4198-B722-74BCFD8C0EA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487784" y="1850098"/>
            <a:ext cx="1804894" cy="4466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046E89ED-D557-4B36-9CF7-BD139A9DBA32}"/>
              </a:ext>
            </a:extLst>
          </p:cNvPr>
          <p:cNvSpPr txBox="1">
            <a:spLocks/>
          </p:cNvSpPr>
          <p:nvPr/>
        </p:nvSpPr>
        <p:spPr>
          <a:xfrm>
            <a:off x="6292678" y="5542158"/>
            <a:ext cx="2973293" cy="5458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Input sequence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189928-A3E7-4D28-9F8F-9C469AAAC988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4487784" y="5815082"/>
            <a:ext cx="1804894" cy="538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2DFFBEA-AF8B-4D2D-8D52-2D13992964DC}"/>
              </a:ext>
            </a:extLst>
          </p:cNvPr>
          <p:cNvSpPr txBox="1"/>
          <p:nvPr/>
        </p:nvSpPr>
        <p:spPr>
          <a:xfrm>
            <a:off x="41835" y="6421272"/>
            <a:ext cx="120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Wu, et. al, Google’s Neural Machine Translation System: Bridging the Gap between Human and Machine Translation,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8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88471" y="607922"/>
            <a:ext cx="11580794" cy="1880022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Google Translate architecture</a:t>
            </a:r>
            <a:endParaRPr lang="en-GB" sz="2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Details of the </a:t>
            </a:r>
            <a:r>
              <a:rPr lang="en-GB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biRNN</a:t>
            </a: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01F8B-0C6C-46B8-B112-14BA70E47CAF}"/>
              </a:ext>
            </a:extLst>
          </p:cNvPr>
          <p:cNvSpPr txBox="1"/>
          <p:nvPr/>
        </p:nvSpPr>
        <p:spPr>
          <a:xfrm>
            <a:off x="41835" y="6421272"/>
            <a:ext cx="120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Wu, et. al, Google’s Neural Machine Translation System: Bridging the Gap between Human and Machine Translation, 2016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FBF45-8387-4AD1-8D22-2AF2C4A67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152" y="1981200"/>
            <a:ext cx="5866711" cy="448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47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466164" y="631845"/>
            <a:ext cx="11580794" cy="78180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Google Translate architecture: </a:t>
            </a:r>
            <a:r>
              <a:rPr lang="en-GB" sz="2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Decoder</a:t>
            </a: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363A8-D019-40E9-8877-6066305F7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249" y="1142260"/>
            <a:ext cx="4694327" cy="53535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6D0968-5036-4216-AEEB-B1B6FA6D2927}"/>
              </a:ext>
            </a:extLst>
          </p:cNvPr>
          <p:cNvCxnSpPr>
            <a:cxnSpLocks/>
          </p:cNvCxnSpPr>
          <p:nvPr/>
        </p:nvCxnSpPr>
        <p:spPr>
          <a:xfrm>
            <a:off x="5789036" y="4362823"/>
            <a:ext cx="1918447" cy="13626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20E29E-4CB0-430D-B38A-2896610218B5}"/>
              </a:ext>
            </a:extLst>
          </p:cNvPr>
          <p:cNvCxnSpPr>
            <a:cxnSpLocks/>
          </p:cNvCxnSpPr>
          <p:nvPr/>
        </p:nvCxnSpPr>
        <p:spPr>
          <a:xfrm flipV="1">
            <a:off x="5789037" y="2880659"/>
            <a:ext cx="1918447" cy="14821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A870E495-BC53-4F57-A745-3A0AFE5B0277}"/>
              </a:ext>
            </a:extLst>
          </p:cNvPr>
          <p:cNvSpPr txBox="1">
            <a:spLocks/>
          </p:cNvSpPr>
          <p:nvPr/>
        </p:nvSpPr>
        <p:spPr>
          <a:xfrm>
            <a:off x="3400611" y="4089899"/>
            <a:ext cx="2388423" cy="5458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8 RNN layers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CDF4E200-9E59-4AB5-A9D0-5FE8623CDB0B}"/>
              </a:ext>
            </a:extLst>
          </p:cNvPr>
          <p:cNvSpPr txBox="1">
            <a:spLocks/>
          </p:cNvSpPr>
          <p:nvPr/>
        </p:nvSpPr>
        <p:spPr>
          <a:xfrm>
            <a:off x="3400610" y="2352313"/>
            <a:ext cx="2388423" cy="5458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Softmax</a:t>
            </a: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layer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1C9AC7-7243-4C78-817A-6A0811485FC1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789033" y="1870635"/>
            <a:ext cx="2464473" cy="75460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E9E869-3E85-4926-BD6D-C71884F388CA}"/>
              </a:ext>
            </a:extLst>
          </p:cNvPr>
          <p:cNvCxnSpPr>
            <a:cxnSpLocks/>
          </p:cNvCxnSpPr>
          <p:nvPr/>
        </p:nvCxnSpPr>
        <p:spPr>
          <a:xfrm flipV="1">
            <a:off x="5789033" y="1267014"/>
            <a:ext cx="2566073" cy="5116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53616CE-CA43-4CEE-8BE1-A05ACB2DE2C1}"/>
              </a:ext>
            </a:extLst>
          </p:cNvPr>
          <p:cNvSpPr txBox="1">
            <a:spLocks/>
          </p:cNvSpPr>
          <p:nvPr/>
        </p:nvSpPr>
        <p:spPr>
          <a:xfrm>
            <a:off x="2931460" y="1422724"/>
            <a:ext cx="2973293" cy="5458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Output sequence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D9EE87-9CC5-43C1-9079-124610700DBC}"/>
              </a:ext>
            </a:extLst>
          </p:cNvPr>
          <p:cNvSpPr txBox="1"/>
          <p:nvPr/>
        </p:nvSpPr>
        <p:spPr>
          <a:xfrm>
            <a:off x="41835" y="6421272"/>
            <a:ext cx="120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Wu, et. al, Google’s Neural Machine Translation System: Bridging the Gap between Human and Machine Translation,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5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472141" y="769287"/>
            <a:ext cx="11580794" cy="78180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Google Translate architecture</a:t>
            </a:r>
            <a:endParaRPr lang="en-GB" sz="2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9CEAB-ADE2-41EA-B787-06AA6CA1E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04" y="1359847"/>
            <a:ext cx="4648603" cy="4991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363A8-D019-40E9-8877-6066305F7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543" y="968943"/>
            <a:ext cx="4694327" cy="5353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174AE-1B8A-4101-9929-C3F32BD44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772" y="3410035"/>
            <a:ext cx="1169771" cy="1600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01F8B-0C6C-46B8-B112-14BA70E47CAF}"/>
              </a:ext>
            </a:extLst>
          </p:cNvPr>
          <p:cNvSpPr txBox="1"/>
          <p:nvPr/>
        </p:nvSpPr>
        <p:spPr>
          <a:xfrm>
            <a:off x="41835" y="6421272"/>
            <a:ext cx="120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Wu, et. al, Google’s Neural Machine Translation System: Bridging the Gap between Human and Machine Translation,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313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Beam Search in Decoder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4" y="788895"/>
            <a:ext cx="11525250" cy="538613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Use the beam search method to find the most probable output sequence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Given the attention probabilities,     , how can the decoder find the most probable output sequence?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Use a search heuristic known as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beam search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Beam search is a classic AI method originating in the 1970s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Beam search is a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breath first search method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Search along k highest probability paths</a:t>
            </a: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Search breath limited to a ‘beam’ around current value</a:t>
            </a: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Uses less memory than full breath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0FEEC-4AFD-4575-BD45-EF12F0571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603" y="1767813"/>
            <a:ext cx="441699" cy="5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1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88471" y="759012"/>
            <a:ext cx="11146117" cy="6031592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Beam search for the attention mechanism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Beam search used to find the sequence with the highest probability or likelihood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a decoder which does not favor particular output sequence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Standard likelihood score needs adjustments</a:t>
            </a:r>
          </a:p>
          <a:p>
            <a:pPr lvl="1"/>
            <a:r>
              <a:rPr lang="en-US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 not want to favor short sequences resulting from the summation of negative log likelihoods</a:t>
            </a:r>
          </a:p>
          <a:p>
            <a:pPr lvl="1"/>
            <a:r>
              <a:rPr lang="en-US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to ensure that the entire input sequence is reflected in the output sequence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88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B01F8B-0C6C-46B8-B112-14BA70E47CAF}"/>
              </a:ext>
            </a:extLst>
          </p:cNvPr>
          <p:cNvSpPr txBox="1"/>
          <p:nvPr/>
        </p:nvSpPr>
        <p:spPr>
          <a:xfrm>
            <a:off x="41835" y="6421272"/>
            <a:ext cx="120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Wu, et. al, Google’s Neural Machine Translation System: Bridging the Gap between Human and Machine Translation, 2016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22468D3-C58B-43C5-8D78-75613DC4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2E41A48-5BA5-43E1-9059-C242F9837D96}"/>
              </a:ext>
            </a:extLst>
          </p:cNvPr>
          <p:cNvSpPr txBox="1">
            <a:spLocks/>
          </p:cNvSpPr>
          <p:nvPr/>
        </p:nvSpPr>
        <p:spPr>
          <a:xfrm>
            <a:off x="388471" y="753036"/>
            <a:ext cx="5964517" cy="5349892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train deep LSTM RNNs?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Stacking many LSTM layers is problematic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Gradient vanishes</a:t>
            </a:r>
          </a:p>
          <a:p>
            <a:pPr>
              <a:tabLst>
                <a:tab pos="854075" algn="l"/>
              </a:tabLst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use residual connections!</a:t>
            </a: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F2AB8-F004-4085-93C4-4CF50CB76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889" y="1148309"/>
            <a:ext cx="5176553" cy="38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88471" y="579718"/>
            <a:ext cx="11146117" cy="6210886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train deep LSTM RNNs?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following relations govern the update between the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i-th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and i+1-th standard LSTM layers:</a:t>
            </a: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914400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Where, for the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i-th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layer:</a:t>
            </a:r>
          </a:p>
          <a:p>
            <a:pPr marL="914400" indent="0">
              <a:spcBef>
                <a:spcPts val="600"/>
              </a:spcBef>
              <a:buNone/>
            </a:pP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sz="2800" baseline="-25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the LSTM memory</a:t>
            </a:r>
          </a:p>
          <a:p>
            <a:pPr marL="914400" indent="0">
              <a:spcBef>
                <a:spcPts val="600"/>
              </a:spcBef>
              <a:buNone/>
            </a:pP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en-US" sz="2800" baseline="-25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hidden state</a:t>
            </a:r>
          </a:p>
          <a:p>
            <a:pPr marL="914400" indent="0">
              <a:spcBef>
                <a:spcPts val="600"/>
              </a:spcBef>
              <a:buNone/>
            </a:pP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sz="2800" baseline="-25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input</a:t>
            </a:r>
          </a:p>
          <a:p>
            <a:pPr marL="914400" indent="0">
              <a:spcBef>
                <a:spcPts val="600"/>
              </a:spcBef>
              <a:buNone/>
            </a:pPr>
            <a:r>
              <a:rPr lang="en-US" sz="2800" b="1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</a:t>
            </a:r>
            <a:r>
              <a:rPr lang="en-US" sz="2800" baseline="-25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weight tensor</a:t>
            </a:r>
          </a:p>
          <a:p>
            <a:pPr marL="914400" indent="0">
              <a:buNone/>
            </a:pP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C5DA7-9D2B-4D39-8D34-580C503F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072" y="2227388"/>
            <a:ext cx="6560316" cy="4969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CD9D39-B8B9-409D-963C-BE9CC2B16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802" y="2724382"/>
            <a:ext cx="1309813" cy="550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CE3CD1-2C66-495B-A364-CFD4B5093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185" y="3275175"/>
            <a:ext cx="7628667" cy="65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5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94448" y="924358"/>
            <a:ext cx="11580794" cy="1880022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Google Translate architecture: residual connections</a:t>
            </a: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deal with vanishing gradient in deep RNN? </a:t>
            </a:r>
          </a:p>
          <a:p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 residual connections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01F8B-0C6C-46B8-B112-14BA70E47CAF}"/>
              </a:ext>
            </a:extLst>
          </p:cNvPr>
          <p:cNvSpPr txBox="1"/>
          <p:nvPr/>
        </p:nvSpPr>
        <p:spPr>
          <a:xfrm>
            <a:off x="41835" y="6421272"/>
            <a:ext cx="120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Wu, et. al, Google’s Neural Machine Translation System: Bridging the Gap between Human and Machine Translation, 2016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A0659-B48E-4AD9-92EA-6F6F3E3DC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012" y="2420470"/>
            <a:ext cx="4990094" cy="382960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60E172-D098-41B2-99DA-47028DCF4E75}"/>
              </a:ext>
            </a:extLst>
          </p:cNvPr>
          <p:cNvCxnSpPr>
            <a:cxnSpLocks/>
          </p:cNvCxnSpPr>
          <p:nvPr/>
        </p:nvCxnSpPr>
        <p:spPr>
          <a:xfrm>
            <a:off x="4733365" y="4545710"/>
            <a:ext cx="1207247" cy="27292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3A01A8-7DEE-418E-B77B-199436924767}"/>
              </a:ext>
            </a:extLst>
          </p:cNvPr>
          <p:cNvCxnSpPr>
            <a:cxnSpLocks/>
          </p:cNvCxnSpPr>
          <p:nvPr/>
        </p:nvCxnSpPr>
        <p:spPr>
          <a:xfrm flipV="1">
            <a:off x="4733365" y="3950447"/>
            <a:ext cx="1278964" cy="5952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E320DBD-9A68-4FA3-BD5A-4E12397D068A}"/>
              </a:ext>
            </a:extLst>
          </p:cNvPr>
          <p:cNvSpPr txBox="1">
            <a:spLocks/>
          </p:cNvSpPr>
          <p:nvPr/>
        </p:nvSpPr>
        <p:spPr>
          <a:xfrm>
            <a:off x="1422400" y="4315588"/>
            <a:ext cx="3020717" cy="50304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Residual connections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22468D3-C58B-43C5-8D78-75613DC4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</p:txBody>
      </p:sp>
    </p:spTree>
    <p:extLst>
      <p:ext uri="{BB962C8B-B14F-4D97-AF65-F5344CB8AC3E}">
        <p14:creationId xmlns:p14="http://schemas.microsoft.com/office/powerpoint/2010/main" val="202861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88471" y="579718"/>
            <a:ext cx="11146117" cy="6210886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train deep LSTM RNNs?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following relations govern the update between the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i-th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and i+1-th standard LSTM layers</a:t>
            </a: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745038" indent="0"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&lt; residual connection                                      </a:t>
            </a: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Residual connection was first introduced for convolutional layers in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ResNet</a:t>
            </a:r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914400" indent="0">
              <a:buNone/>
            </a:pP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C5DA7-9D2B-4D39-8D34-580C503F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698" y="2235002"/>
            <a:ext cx="6560316" cy="496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CE3CD1-2C66-495B-A364-CFD4B5093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573" y="3528000"/>
            <a:ext cx="7628667" cy="650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BA17A-7856-4DAD-927D-7E32AB26D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043" y="2800334"/>
            <a:ext cx="2416610" cy="52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RNN Architectures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455364" y="896551"/>
            <a:ext cx="9305856" cy="43791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Classification of input sequence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C486C0E-7C8A-4BE7-A426-31C0727D7D8F}"/>
              </a:ext>
            </a:extLst>
          </p:cNvPr>
          <p:cNvSpPr/>
          <p:nvPr/>
        </p:nvSpPr>
        <p:spPr>
          <a:xfrm>
            <a:off x="3068955" y="3280410"/>
            <a:ext cx="708660" cy="12172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FCED1EA-F117-4829-8AAC-C3799F8F846A}"/>
              </a:ext>
            </a:extLst>
          </p:cNvPr>
          <p:cNvSpPr/>
          <p:nvPr/>
        </p:nvSpPr>
        <p:spPr>
          <a:xfrm>
            <a:off x="3068955" y="5071110"/>
            <a:ext cx="708660" cy="12172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CA3446-6CC5-4D52-8276-5D04FF6AB6A7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flipV="1">
            <a:off x="3423285" y="4497705"/>
            <a:ext cx="0" cy="573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4F5EDBC-0C40-469B-BC0C-B4BA06C8D4F1}"/>
              </a:ext>
            </a:extLst>
          </p:cNvPr>
          <p:cNvSpPr txBox="1">
            <a:spLocks/>
          </p:cNvSpPr>
          <p:nvPr/>
        </p:nvSpPr>
        <p:spPr>
          <a:xfrm>
            <a:off x="1590744" y="5270802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Input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2B9F3BA9-CFA7-4290-996F-312E0BDE25D2}"/>
              </a:ext>
            </a:extLst>
          </p:cNvPr>
          <p:cNvSpPr txBox="1">
            <a:spLocks/>
          </p:cNvSpPr>
          <p:nvPr/>
        </p:nvSpPr>
        <p:spPr>
          <a:xfrm>
            <a:off x="1590744" y="3480102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Hidden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Layers</a:t>
            </a:r>
          </a:p>
        </p:txBody>
      </p:sp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10AB335D-08A6-441D-B7D6-36E79F2F7E0C}"/>
              </a:ext>
            </a:extLst>
          </p:cNvPr>
          <p:cNvSpPr txBox="1">
            <a:spLocks/>
          </p:cNvSpPr>
          <p:nvPr/>
        </p:nvSpPr>
        <p:spPr>
          <a:xfrm>
            <a:off x="1590744" y="1689402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B9664E-D480-4A3B-A7CD-29436C3232F3}"/>
              </a:ext>
            </a:extLst>
          </p:cNvPr>
          <p:cNvSpPr/>
          <p:nvPr/>
        </p:nvSpPr>
        <p:spPr>
          <a:xfrm>
            <a:off x="4404360" y="3280410"/>
            <a:ext cx="708660" cy="12172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61AAA16-19E4-47E9-9209-01EA013ACC43}"/>
              </a:ext>
            </a:extLst>
          </p:cNvPr>
          <p:cNvSpPr/>
          <p:nvPr/>
        </p:nvSpPr>
        <p:spPr>
          <a:xfrm>
            <a:off x="5739765" y="1554480"/>
            <a:ext cx="708660" cy="12172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0656620-7FFE-4EB5-890E-D98781579336}"/>
              </a:ext>
            </a:extLst>
          </p:cNvPr>
          <p:cNvSpPr/>
          <p:nvPr/>
        </p:nvSpPr>
        <p:spPr>
          <a:xfrm>
            <a:off x="5739765" y="3280410"/>
            <a:ext cx="708660" cy="12172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E111FC-D41F-4B8E-9681-F053B4E956EC}"/>
              </a:ext>
            </a:extLst>
          </p:cNvPr>
          <p:cNvCxnSpPr>
            <a:stCxn id="16" idx="0"/>
            <a:endCxn id="15" idx="2"/>
          </p:cNvCxnSpPr>
          <p:nvPr/>
        </p:nvCxnSpPr>
        <p:spPr>
          <a:xfrm flipV="1">
            <a:off x="6094095" y="2771775"/>
            <a:ext cx="0" cy="508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D25F6C-58B7-416C-B2CB-FC708A38FDF2}"/>
              </a:ext>
            </a:extLst>
          </p:cNvPr>
          <p:cNvCxnSpPr>
            <a:cxnSpLocks/>
            <a:stCxn id="29" idx="3"/>
            <a:endCxn id="13" idx="1"/>
          </p:cNvCxnSpPr>
          <p:nvPr/>
        </p:nvCxnSpPr>
        <p:spPr>
          <a:xfrm>
            <a:off x="3777615" y="3889058"/>
            <a:ext cx="626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443E62-1B75-45E8-A52E-B774999C5B8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113020" y="3889058"/>
            <a:ext cx="626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18EBB8-DE91-4C3D-8F74-EE843EE1BED2}"/>
              </a:ext>
            </a:extLst>
          </p:cNvPr>
          <p:cNvSpPr/>
          <p:nvPr/>
        </p:nvSpPr>
        <p:spPr>
          <a:xfrm>
            <a:off x="4404360" y="5071110"/>
            <a:ext cx="708660" cy="12172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E6241A-A9EA-4CCE-ADC0-CE7F7ABADE32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758690" y="4497705"/>
            <a:ext cx="0" cy="573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7C6B363-A2BE-44EB-A468-4C0934D33D85}"/>
              </a:ext>
            </a:extLst>
          </p:cNvPr>
          <p:cNvSpPr/>
          <p:nvPr/>
        </p:nvSpPr>
        <p:spPr>
          <a:xfrm>
            <a:off x="5802630" y="5071110"/>
            <a:ext cx="708660" cy="12172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2918CF-30FF-43EB-8425-EF1419834808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6156960" y="4497705"/>
            <a:ext cx="0" cy="573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20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3" grpId="0" animBg="1"/>
      <p:bldP spid="15" grpId="0" animBg="1"/>
      <p:bldP spid="16" grpId="0" animBg="1"/>
      <p:bldP spid="20" grpId="0" animBg="1"/>
      <p:bldP spid="2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94448" y="924358"/>
            <a:ext cx="11580794" cy="549691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well does it work? </a:t>
            </a:r>
            <a:endParaRPr lang="en-GB" sz="2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Compare BLEU scores with and without reinforcement learning fine tuning</a:t>
            </a:r>
          </a:p>
          <a:p>
            <a:pPr marL="0" indent="0">
              <a:buNone/>
            </a:pP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Simple NMT models have BLEU scores less than 40 for </a:t>
            </a:r>
            <a:r>
              <a:rPr lang="en-GB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-&gt; FR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01F8B-0C6C-46B8-B112-14BA70E47CAF}"/>
              </a:ext>
            </a:extLst>
          </p:cNvPr>
          <p:cNvSpPr txBox="1"/>
          <p:nvPr/>
        </p:nvSpPr>
        <p:spPr>
          <a:xfrm>
            <a:off x="41835" y="6421272"/>
            <a:ext cx="120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Wu, et. al, Google’s Neural Machine Translation System: Bridging the Gap between Human and Machine Translation, 2016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22468D3-C58B-43C5-8D78-75613DC4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C03F9D-D372-44B6-9439-0172A6748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78" y="3076544"/>
            <a:ext cx="11598394" cy="154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4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94448" y="924358"/>
            <a:ext cx="11580794" cy="549691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well does it work? </a:t>
            </a: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Using an ensemble of models helps:</a:t>
            </a:r>
          </a:p>
          <a:p>
            <a:pPr marL="0" indent="0">
              <a:buNone/>
            </a:pP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01F8B-0C6C-46B8-B112-14BA70E47CAF}"/>
              </a:ext>
            </a:extLst>
          </p:cNvPr>
          <p:cNvSpPr txBox="1"/>
          <p:nvPr/>
        </p:nvSpPr>
        <p:spPr>
          <a:xfrm>
            <a:off x="41835" y="6421272"/>
            <a:ext cx="120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Wu, et. al, Google’s Neural Machine Translation System: Bridging the Gap between Human and Machine Translation, 2016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22468D3-C58B-43C5-8D78-75613DC4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15644-93CE-45A1-BAC3-847052B46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069" y="2581246"/>
            <a:ext cx="7178271" cy="224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36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Transformer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4" y="1000125"/>
            <a:ext cx="11525250" cy="51749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Transformer architecture overcomes limitations of basic attention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Sequence-to-sequence attention models use LSTM  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LSTM only works over limited sequence length </a:t>
            </a: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Context in sequences can be long-range </a:t>
            </a: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Recall the forget loop limits range 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Attention model only allows one context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We need a higher capacity model!     </a:t>
            </a: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14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Transformer Architectures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A24AF55-F0BB-4A1A-3129-2E68341C9166}"/>
              </a:ext>
            </a:extLst>
          </p:cNvPr>
          <p:cNvSpPr txBox="1">
            <a:spLocks/>
          </p:cNvSpPr>
          <p:nvPr/>
        </p:nvSpPr>
        <p:spPr>
          <a:xfrm>
            <a:off x="422761" y="1251586"/>
            <a:ext cx="6886724" cy="5205672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Transformer architecture overcomes limitations of basic attention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Basic transformer architecture </a:t>
            </a:r>
            <a:r>
              <a:rPr lang="en-US" sz="2800" dirty="0">
                <a:latin typeface="Segoe"/>
                <a:ea typeface="Segoe UI" panose="020B0502040204020203" pitchFamily="34" charset="0"/>
                <a:cs typeface="Segoe UI" panose="020B0502040204020203" pitchFamily="34" charset="0"/>
              </a:rPr>
              <a:t>introduced by </a:t>
            </a:r>
            <a:r>
              <a:rPr lang="en-US" sz="2800" dirty="0">
                <a:latin typeface="Segoe"/>
                <a:hlinkClick r:id="rId3"/>
              </a:rPr>
              <a:t>Vaswani</a:t>
            </a:r>
            <a:r>
              <a:rPr lang="en-US" sz="2800" dirty="0">
                <a:latin typeface="Segoe"/>
                <a:cs typeface="Segoe UI" panose="020B0502040204020203" pitchFamily="34" charset="0"/>
                <a:hlinkClick r:id="rId3"/>
              </a:rPr>
              <a:t>, et.al., 2017</a:t>
            </a:r>
            <a:endParaRPr lang="en-GB" sz="2800" dirty="0">
              <a:latin typeface="Segoe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Uses an </a:t>
            </a:r>
            <a:r>
              <a:rPr lang="en-GB" sz="2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encoder-decoder architecture </a:t>
            </a:r>
          </a:p>
          <a:p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Incorporates </a:t>
            </a:r>
            <a:r>
              <a:rPr lang="en-GB" sz="2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multi-head attention </a:t>
            </a: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greater model capacity</a:t>
            </a: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F81C9-0326-EF27-A11C-919D00DEF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779" y="15137"/>
            <a:ext cx="4583431" cy="68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Transformer Architectures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A24AF55-F0BB-4A1A-3129-2E68341C9166}"/>
              </a:ext>
            </a:extLst>
          </p:cNvPr>
          <p:cNvSpPr txBox="1">
            <a:spLocks/>
          </p:cNvSpPr>
          <p:nvPr/>
        </p:nvSpPr>
        <p:spPr>
          <a:xfrm>
            <a:off x="422761" y="1251586"/>
            <a:ext cx="6886724" cy="5205672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Basic transformer architecture </a:t>
            </a:r>
            <a:r>
              <a:rPr lang="en-US" sz="2800" dirty="0">
                <a:latin typeface="Segoe"/>
                <a:ea typeface="Segoe UI" panose="020B0502040204020203" pitchFamily="34" charset="0"/>
                <a:cs typeface="Segoe UI" panose="020B0502040204020203" pitchFamily="34" charset="0"/>
              </a:rPr>
              <a:t>introduced by </a:t>
            </a:r>
            <a:r>
              <a:rPr lang="en-US" sz="2800" dirty="0">
                <a:latin typeface="Segoe"/>
                <a:hlinkClick r:id="rId3"/>
              </a:rPr>
              <a:t>Vaswani</a:t>
            </a:r>
            <a:r>
              <a:rPr lang="en-US" sz="2800" dirty="0">
                <a:latin typeface="Segoe"/>
                <a:cs typeface="Segoe UI" panose="020B0502040204020203" pitchFamily="34" charset="0"/>
                <a:hlinkClick r:id="rId3"/>
              </a:rPr>
              <a:t>, et.al., 2017</a:t>
            </a:r>
            <a:endParaRPr lang="en-GB" sz="2800" dirty="0">
              <a:latin typeface="Segoe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Uses three types of attention  </a:t>
            </a:r>
          </a:p>
          <a:p>
            <a:pPr lvl="1"/>
            <a:r>
              <a:rPr lang="en-GB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Self attention in encoder</a:t>
            </a:r>
          </a:p>
          <a:p>
            <a:pPr lvl="1"/>
            <a:r>
              <a:rPr lang="en-GB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Masked self attention for decoder output</a:t>
            </a:r>
          </a:p>
          <a:p>
            <a:pPr lvl="1"/>
            <a:r>
              <a:rPr lang="en-GB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Cross attention in decoder </a:t>
            </a:r>
          </a:p>
          <a:p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Residual loops for attention and feed forward layers  </a:t>
            </a:r>
          </a:p>
          <a:p>
            <a:pPr lvl="1"/>
            <a:r>
              <a:rPr lang="en-GB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Idea used in earlier LSTM-based attention models</a:t>
            </a:r>
          </a:p>
          <a:p>
            <a:pPr lvl="1"/>
            <a:r>
              <a:rPr lang="en-GB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Introduced in Resnet architecture  </a:t>
            </a: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F81C9-0326-EF27-A11C-919D00DEF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779" y="15137"/>
            <a:ext cx="4583431" cy="68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1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3" y="1000125"/>
            <a:ext cx="6971891" cy="5174904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Multi-head attention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adds model capacity 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Attention layer has multiple attention heads to increase model capacity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Multi-head attention differentiates transforms from earlier attention models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Each head learns different attention map 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Analogous approach to increasing model capacity with multi-channel convolutional layers</a:t>
            </a: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64734-6696-6E28-F4DE-CB5255707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5" y="1000125"/>
            <a:ext cx="4145231" cy="540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9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783" y="1000125"/>
                <a:ext cx="6971891" cy="51749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Multi-head attention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adds model capacity </a:t>
                </a:r>
              </a:p>
              <a:p>
                <a:r>
                  <a:rPr lang="en-US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Positional encoding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eliminates the need for recurrent layers in transformer models </a:t>
                </a:r>
              </a:p>
              <a:p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Sequence models use a mask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∞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values beyond the current state   </a:t>
                </a:r>
              </a:p>
              <a:p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Is a significant difference with simple attention models </a:t>
                </a:r>
              </a:p>
              <a:p>
                <a:pPr marL="0" indent="0">
                  <a:buNone/>
                </a:pPr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783" y="1000125"/>
                <a:ext cx="6971891" cy="5174904"/>
              </a:xfrm>
              <a:blipFill>
                <a:blip r:embed="rId3"/>
                <a:stretch>
                  <a:fillRect l="-1837" t="-1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4E64734-6696-6E28-F4DE-CB5255707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25" y="1000125"/>
            <a:ext cx="4145231" cy="540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784" y="1000125"/>
                <a:ext cx="11525250" cy="51749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Multi-head attention 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adds model capacity 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Multi-head attention uses weighted tuple,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for each head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 head index,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∈{1,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}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the </a:t>
                </a:r>
                <a:r>
                  <a:rPr lang="en-US" sz="2800" i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ith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attention tensor component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𝑄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𝐾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√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And, </a:t>
                </a:r>
                <a:r>
                  <a:rPr lang="en-US" sz="2800" i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ith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attention activation is: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𝐴𝑇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𝑉</m:t>
                              </m:r>
                            </m:sup>
                          </m:sSub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784" y="1000125"/>
                <a:ext cx="11525250" cy="5174904"/>
              </a:xfrm>
              <a:blipFill>
                <a:blip r:embed="rId3"/>
                <a:stretch>
                  <a:fillRect l="-1111" t="-1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60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784" y="1000125"/>
                <a:ext cx="11525250" cy="51749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Multi-head attention adds model capacity and complexity </a:t>
                </a:r>
              </a:p>
              <a:p>
                <a:r>
                  <a:rPr lang="en-US" sz="28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High model complexity with learnable weight tensors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sup>
                        </m:sSubSup>
                      </m:e>
                    </m:d>
                  </m:oMath>
                </a14:m>
                <a:endParaRPr lang="en-US" sz="28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Learning </a:t>
                </a:r>
                <a:r>
                  <a:rPr lang="en-US" sz="2800">
                    <a:latin typeface="Segoe UI" panose="020B0502040204020203" pitchFamily="34" charset="0"/>
                    <a:cs typeface="Segoe UI" panose="020B0502040204020203" pitchFamily="34" charset="0"/>
                  </a:rPr>
                  <a:t>by backpropagation 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Three regularization methods applied:  </a:t>
                </a:r>
              </a:p>
              <a:p>
                <a:pPr lvl="1"/>
                <a:r>
                  <a:rPr lang="en-US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Batch normalization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following residual loop</a:t>
                </a:r>
              </a:p>
              <a:p>
                <a:pPr lvl="1"/>
                <a:r>
                  <a:rPr lang="en-US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Dropout regularization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before summing in residual loop and following positional embedding</a:t>
                </a:r>
              </a:p>
              <a:p>
                <a:pPr lvl="1"/>
                <a:r>
                  <a:rPr lang="en-US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Label smoothing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to eliminate 0s following one-hot encoding  </a:t>
                </a:r>
              </a:p>
              <a:p>
                <a:pPr lvl="1"/>
                <a:endParaRPr lang="en-US" sz="24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784" y="1000125"/>
                <a:ext cx="11525250" cy="5174904"/>
              </a:xfrm>
              <a:blipFill>
                <a:blip r:embed="rId3"/>
                <a:stretch>
                  <a:fillRect l="-1111" t="-1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67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784" y="1000125"/>
                <a:ext cx="11525250" cy="51749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Multi-head attention adds model capacity and complexity 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Multi-head attention uses weighted tuple,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for each head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 n heads, dimensions are now: 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 Dimensions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queries of length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- Dimensions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n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m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n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vectors of key values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𝑑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- Dimensions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n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m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𝑑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n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m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vectors of activation values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endParaRPr lang="en-US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High model complexity with learnable weight tensors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sup>
                        </m:sSubSup>
                      </m:e>
                    </m:d>
                  </m:oMath>
                </a14:m>
                <a:endParaRPr lang="en-US" sz="28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Basic transformer models require massive dataset size!</a:t>
                </a:r>
              </a:p>
              <a:p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784" y="1000125"/>
                <a:ext cx="11525250" cy="5174904"/>
              </a:xfrm>
              <a:blipFill>
                <a:blip r:embed="rId3"/>
                <a:stretch>
                  <a:fillRect l="-1111" t="-1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23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RNN Architectures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455364" y="896551"/>
            <a:ext cx="9305856" cy="43791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Sequence-to-sequence model – Generative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C486C0E-7C8A-4BE7-A426-31C0727D7D8F}"/>
              </a:ext>
            </a:extLst>
          </p:cNvPr>
          <p:cNvSpPr/>
          <p:nvPr/>
        </p:nvSpPr>
        <p:spPr>
          <a:xfrm>
            <a:off x="1811995" y="3256504"/>
            <a:ext cx="708660" cy="12172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FCED1EA-F117-4829-8AAC-C3799F8F846A}"/>
              </a:ext>
            </a:extLst>
          </p:cNvPr>
          <p:cNvSpPr/>
          <p:nvPr/>
        </p:nvSpPr>
        <p:spPr>
          <a:xfrm>
            <a:off x="1811995" y="5047204"/>
            <a:ext cx="708660" cy="12172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CA3446-6CC5-4D52-8276-5D04FF6AB6A7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flipV="1">
            <a:off x="2166325" y="4473799"/>
            <a:ext cx="0" cy="573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4F5EDBC-0C40-469B-BC0C-B4BA06C8D4F1}"/>
              </a:ext>
            </a:extLst>
          </p:cNvPr>
          <p:cNvSpPr txBox="1">
            <a:spLocks/>
          </p:cNvSpPr>
          <p:nvPr/>
        </p:nvSpPr>
        <p:spPr>
          <a:xfrm>
            <a:off x="333784" y="5246896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Input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2B9F3BA9-CFA7-4290-996F-312E0BDE25D2}"/>
              </a:ext>
            </a:extLst>
          </p:cNvPr>
          <p:cNvSpPr txBox="1">
            <a:spLocks/>
          </p:cNvSpPr>
          <p:nvPr/>
        </p:nvSpPr>
        <p:spPr>
          <a:xfrm>
            <a:off x="333784" y="3456196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Hidden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Layers</a:t>
            </a:r>
          </a:p>
        </p:txBody>
      </p:sp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10AB335D-08A6-441D-B7D6-36E79F2F7E0C}"/>
              </a:ext>
            </a:extLst>
          </p:cNvPr>
          <p:cNvSpPr txBox="1">
            <a:spLocks/>
          </p:cNvSpPr>
          <p:nvPr/>
        </p:nvSpPr>
        <p:spPr>
          <a:xfrm>
            <a:off x="333784" y="1665496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B9664E-D480-4A3B-A7CD-29436C3232F3}"/>
              </a:ext>
            </a:extLst>
          </p:cNvPr>
          <p:cNvSpPr/>
          <p:nvPr/>
        </p:nvSpPr>
        <p:spPr>
          <a:xfrm>
            <a:off x="3147400" y="3256504"/>
            <a:ext cx="708660" cy="12172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61AAA16-19E4-47E9-9209-01EA013ACC43}"/>
              </a:ext>
            </a:extLst>
          </p:cNvPr>
          <p:cNvSpPr/>
          <p:nvPr/>
        </p:nvSpPr>
        <p:spPr>
          <a:xfrm>
            <a:off x="4482805" y="1530574"/>
            <a:ext cx="708660" cy="12172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0656620-7FFE-4EB5-890E-D98781579336}"/>
              </a:ext>
            </a:extLst>
          </p:cNvPr>
          <p:cNvSpPr/>
          <p:nvPr/>
        </p:nvSpPr>
        <p:spPr>
          <a:xfrm>
            <a:off x="4482805" y="3256504"/>
            <a:ext cx="708660" cy="12172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E111FC-D41F-4B8E-9681-F053B4E956EC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flipV="1">
            <a:off x="4837135" y="2747869"/>
            <a:ext cx="0" cy="508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D25F6C-58B7-416C-B2CB-FC708A38FDF2}"/>
              </a:ext>
            </a:extLst>
          </p:cNvPr>
          <p:cNvCxnSpPr>
            <a:cxnSpLocks/>
            <a:stCxn id="29" idx="3"/>
            <a:endCxn id="13" idx="1"/>
          </p:cNvCxnSpPr>
          <p:nvPr/>
        </p:nvCxnSpPr>
        <p:spPr>
          <a:xfrm>
            <a:off x="2520655" y="3865152"/>
            <a:ext cx="626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443E62-1B75-45E8-A52E-B774999C5B8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856060" y="3865152"/>
            <a:ext cx="626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18EBB8-DE91-4C3D-8F74-EE843EE1BED2}"/>
              </a:ext>
            </a:extLst>
          </p:cNvPr>
          <p:cNvSpPr/>
          <p:nvPr/>
        </p:nvSpPr>
        <p:spPr>
          <a:xfrm>
            <a:off x="3147400" y="5047204"/>
            <a:ext cx="708660" cy="12172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E6241A-A9EA-4CCE-ADC0-CE7F7ABADE32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01730" y="4473799"/>
            <a:ext cx="0" cy="573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7C6B363-A2BE-44EB-A468-4C0934D33D85}"/>
              </a:ext>
            </a:extLst>
          </p:cNvPr>
          <p:cNvSpPr/>
          <p:nvPr/>
        </p:nvSpPr>
        <p:spPr>
          <a:xfrm>
            <a:off x="4545670" y="5047204"/>
            <a:ext cx="708660" cy="12172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2918CF-30FF-43EB-8425-EF1419834808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900000" y="4473799"/>
            <a:ext cx="0" cy="573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2108247-4CCC-4D48-8BE2-01C9C98AA560}"/>
              </a:ext>
            </a:extLst>
          </p:cNvPr>
          <p:cNvSpPr/>
          <p:nvPr/>
        </p:nvSpPr>
        <p:spPr>
          <a:xfrm>
            <a:off x="3147400" y="1530574"/>
            <a:ext cx="708660" cy="12172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FE87DD-1265-4BB3-AE0B-890DD8051C62}"/>
              </a:ext>
            </a:extLst>
          </p:cNvPr>
          <p:cNvCxnSpPr>
            <a:endCxn id="25" idx="2"/>
          </p:cNvCxnSpPr>
          <p:nvPr/>
        </p:nvCxnSpPr>
        <p:spPr>
          <a:xfrm flipV="1">
            <a:off x="3501730" y="2747869"/>
            <a:ext cx="0" cy="508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7D710-E32D-4624-94CE-FCB4E82316CC}"/>
              </a:ext>
            </a:extLst>
          </p:cNvPr>
          <p:cNvCxnSpPr>
            <a:cxnSpLocks/>
          </p:cNvCxnSpPr>
          <p:nvPr/>
        </p:nvCxnSpPr>
        <p:spPr>
          <a:xfrm>
            <a:off x="2520655" y="3865152"/>
            <a:ext cx="626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D203F4C-69AC-466E-AAA5-6BE33CCB8AF2}"/>
              </a:ext>
            </a:extLst>
          </p:cNvPr>
          <p:cNvSpPr/>
          <p:nvPr/>
        </p:nvSpPr>
        <p:spPr>
          <a:xfrm>
            <a:off x="1811995" y="1512424"/>
            <a:ext cx="708660" cy="12172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BA45DE-AEC3-4E76-95FC-A4F843A75470}"/>
              </a:ext>
            </a:extLst>
          </p:cNvPr>
          <p:cNvCxnSpPr>
            <a:endCxn id="32" idx="2"/>
          </p:cNvCxnSpPr>
          <p:nvPr/>
        </p:nvCxnSpPr>
        <p:spPr>
          <a:xfrm flipV="1">
            <a:off x="2166325" y="2729719"/>
            <a:ext cx="0" cy="508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3" grpId="0" animBg="1"/>
      <p:bldP spid="15" grpId="0" animBg="1"/>
      <p:bldP spid="16" grpId="0" animBg="1"/>
      <p:bldP spid="20" grpId="0" animBg="1"/>
      <p:bldP spid="23" grpId="0" animBg="1"/>
      <p:bldP spid="25" grpId="0" animBg="1"/>
      <p:bldP spid="3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784" y="1000125"/>
                <a:ext cx="11525250" cy="51749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Multi-head attention adds model capacity and complexity </a:t>
                </a:r>
              </a:p>
              <a:p>
                <a:r>
                  <a:rPr lang="en-US" sz="28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High model complexity with learnable weight tensors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sup>
                        </m:sSubSup>
                      </m:e>
                    </m:d>
                  </m:oMath>
                </a14:m>
                <a:endParaRPr lang="en-US" sz="28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Attention of every key element to every query element is results in dense tensors,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resulting in slow training   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Since original transformer paper, many ideas tried to reduce complexity of model and speed training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We will review only sparse attention matrix methods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784" y="1000125"/>
                <a:ext cx="11525250" cy="5174904"/>
              </a:xfrm>
              <a:blipFill>
                <a:blip r:embed="rId3"/>
                <a:stretch>
                  <a:fillRect l="-1111" t="-1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53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4" y="1000125"/>
            <a:ext cx="11525250" cy="51749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Multi-head attention adds model capacity and complexity </a:t>
            </a:r>
            <a:endParaRPr lang="en-US" sz="28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basic attention matrix can be represented as a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fully connected bipartite graph 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Every element of one set is connect to every element of the other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E7F02-9446-C805-59F6-08340980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352" y="2577349"/>
            <a:ext cx="7123181" cy="30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0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3" y="1000125"/>
            <a:ext cx="7295741" cy="51749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Reducing complexity of attention matrix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Several possibilities for creating sparse attention matrices   </a:t>
            </a:r>
          </a:p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Global attention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matrix models long-range dependencies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Equivalent bipartite graph has many fewer connections (weights)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83BF2-A228-7AE5-91AF-C3D06A3D2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2" y="710503"/>
            <a:ext cx="4073580" cy="5584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F35566-8A7E-F8BE-8240-E97E0D60297C}"/>
              </a:ext>
            </a:extLst>
          </p:cNvPr>
          <p:cNvSpPr txBox="1"/>
          <p:nvPr/>
        </p:nvSpPr>
        <p:spPr>
          <a:xfrm>
            <a:off x="7443788" y="6295009"/>
            <a:ext cx="455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From A Survey of Transformers Lin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, et.al.,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1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3" y="1000125"/>
            <a:ext cx="7295741" cy="51749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Reducing complexity of attention matrix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Several possibilities for creating sparse attention matrices   </a:t>
            </a:r>
          </a:p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Band attention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matrix models local dependencies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Equivalent bipartite graph has sparse connections (weights)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8D4803-07A9-3B86-671C-92A34A2BB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738" y="592056"/>
            <a:ext cx="3771900" cy="55037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C8C593-9C6F-2BAA-8D93-2B31D435116D}"/>
              </a:ext>
            </a:extLst>
          </p:cNvPr>
          <p:cNvSpPr txBox="1"/>
          <p:nvPr/>
        </p:nvSpPr>
        <p:spPr>
          <a:xfrm>
            <a:off x="7443788" y="6295009"/>
            <a:ext cx="455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From A Survey of Transformers Lin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, et.al.,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0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3" y="1000125"/>
            <a:ext cx="7295741" cy="51749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Reducing complexity of attention matrix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Several possibilities for creating sparse attention matrices   </a:t>
            </a:r>
          </a:p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Dilated attention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matrix models dependencies less local than simple band attention 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Sampling gives bipartite graph as sparse as band attention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F90A5-547B-D83F-2FD1-6353A7A9F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970" y="505714"/>
            <a:ext cx="3857668" cy="5519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2EE580-8712-9F74-26BB-6C63A747953A}"/>
              </a:ext>
            </a:extLst>
          </p:cNvPr>
          <p:cNvSpPr txBox="1"/>
          <p:nvPr/>
        </p:nvSpPr>
        <p:spPr>
          <a:xfrm>
            <a:off x="7443788" y="6295009"/>
            <a:ext cx="455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From A Survey of Transformers Lin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, et.al.,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97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3" y="1000125"/>
            <a:ext cx="7295741" cy="51749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Reducing complexity of attention matrix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Several possibilities for creating sparse attention matrices   </a:t>
            </a:r>
          </a:p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Block attention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matrix creates attention for groups  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Represented by small fully connected bipartite graph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54F7F-0B2E-DB5A-CB0B-00601DA001E6}"/>
              </a:ext>
            </a:extLst>
          </p:cNvPr>
          <p:cNvSpPr txBox="1"/>
          <p:nvPr/>
        </p:nvSpPr>
        <p:spPr>
          <a:xfrm>
            <a:off x="7443788" y="6295009"/>
            <a:ext cx="455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From A Survey of Transformers Lin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, et.al., 2021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DDC94-8F75-D9D5-3B0A-7486CCF79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665" y="552450"/>
            <a:ext cx="3984542" cy="553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2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3" y="1000125"/>
            <a:ext cx="7295741" cy="51749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Reducing complexity of attention matrix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Several possibilities for creating sparse attention matrices   </a:t>
            </a:r>
          </a:p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Random attention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matrix randomly samples attention relationships  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Multi-head random sampled attention is a form of ensemble model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54F7F-0B2E-DB5A-CB0B-00601DA001E6}"/>
              </a:ext>
            </a:extLst>
          </p:cNvPr>
          <p:cNvSpPr txBox="1"/>
          <p:nvPr/>
        </p:nvSpPr>
        <p:spPr>
          <a:xfrm>
            <a:off x="7443788" y="6295009"/>
            <a:ext cx="455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From A Survey of Transformers Lin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, et.al., 2021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1AC214-9CE2-5B6B-39CA-2BE0AF774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38" y="955794"/>
            <a:ext cx="3685266" cy="527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8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4" y="1000125"/>
            <a:ext cx="11525250" cy="51749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Reducing complexity of attention matrix</a:t>
            </a:r>
            <a:endParaRPr lang="en-US" sz="28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Can create combinations of simple sparse matrices to appropriate for purpose </a:t>
            </a: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95837-B4E1-3CA3-9971-2DA40EF62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22" y="2662238"/>
            <a:ext cx="11452681" cy="2886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19D69-7DD7-C734-4518-F34DDAB6AAA4}"/>
              </a:ext>
            </a:extLst>
          </p:cNvPr>
          <p:cNvSpPr txBox="1"/>
          <p:nvPr/>
        </p:nvSpPr>
        <p:spPr>
          <a:xfrm>
            <a:off x="3652838" y="5805697"/>
            <a:ext cx="455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From A Survey of Transformers Lin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, et.al.,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5843179" cy="72747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Great many transformer models have been tried!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3" y="1366839"/>
            <a:ext cx="6133691" cy="480819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"/>
                <a:hlinkClick r:id="rId3"/>
              </a:rPr>
              <a:t>Vaswani</a:t>
            </a:r>
            <a:r>
              <a:rPr lang="en-US" sz="2800" dirty="0">
                <a:latin typeface="Segoe"/>
                <a:cs typeface="Segoe UI" panose="020B0502040204020203" pitchFamily="34" charset="0"/>
                <a:hlinkClick r:id="rId3"/>
              </a:rPr>
              <a:t>, et.al., 2017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sparked a great many research directions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Mid-2021 taxonomy of transformer architectures from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Lin, et.al., 2021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Applications in NLP, computer vison, speech recognition,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D2EB1-DD9F-2250-1E35-EA8D71086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813" y="119207"/>
            <a:ext cx="4886324" cy="661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2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Transformer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3" y="1000125"/>
            <a:ext cx="6971891" cy="51749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many multi-head attention units can we have? </a:t>
            </a:r>
          </a:p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Many!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Transformer architectures stack multi-head attention modules:  </a:t>
            </a: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Increases model capacity</a:t>
            </a: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Requires larger training data sets</a:t>
            </a: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Leads to greater over-fitting</a:t>
            </a: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64734-6696-6E28-F4DE-CB5255707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5" y="1000125"/>
            <a:ext cx="4145231" cy="540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3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RNN Architectures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455363" y="769287"/>
            <a:ext cx="11597572" cy="78180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Sequence-to-sequence model with </a:t>
            </a:r>
            <a:r>
              <a:rPr lang="en-GB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context</a:t>
            </a: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and embedding</a:t>
            </a: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C486C0E-7C8A-4BE7-A426-31C0727D7D8F}"/>
              </a:ext>
            </a:extLst>
          </p:cNvPr>
          <p:cNvSpPr/>
          <p:nvPr/>
        </p:nvSpPr>
        <p:spPr>
          <a:xfrm>
            <a:off x="3068956" y="2949656"/>
            <a:ext cx="708660" cy="10679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FCED1EA-F117-4829-8AAC-C3799F8F846A}"/>
              </a:ext>
            </a:extLst>
          </p:cNvPr>
          <p:cNvSpPr/>
          <p:nvPr/>
        </p:nvSpPr>
        <p:spPr>
          <a:xfrm>
            <a:off x="3068955" y="5270802"/>
            <a:ext cx="708660" cy="10176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CA3446-6CC5-4D52-8276-5D04FF6AB6A7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423285" y="4911219"/>
            <a:ext cx="0" cy="3595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4F5EDBC-0C40-469B-BC0C-B4BA06C8D4F1}"/>
              </a:ext>
            </a:extLst>
          </p:cNvPr>
          <p:cNvSpPr txBox="1">
            <a:spLocks/>
          </p:cNvSpPr>
          <p:nvPr/>
        </p:nvSpPr>
        <p:spPr>
          <a:xfrm>
            <a:off x="1590744" y="5270802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Input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2B9F3BA9-CFA7-4290-996F-312E0BDE25D2}"/>
              </a:ext>
            </a:extLst>
          </p:cNvPr>
          <p:cNvSpPr txBox="1">
            <a:spLocks/>
          </p:cNvSpPr>
          <p:nvPr/>
        </p:nvSpPr>
        <p:spPr>
          <a:xfrm>
            <a:off x="1590745" y="3149347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Hidden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Layers</a:t>
            </a:r>
          </a:p>
        </p:txBody>
      </p:sp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10AB335D-08A6-441D-B7D6-36E79F2F7E0C}"/>
              </a:ext>
            </a:extLst>
          </p:cNvPr>
          <p:cNvSpPr txBox="1">
            <a:spLocks/>
          </p:cNvSpPr>
          <p:nvPr/>
        </p:nvSpPr>
        <p:spPr>
          <a:xfrm>
            <a:off x="1590744" y="1689402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B9664E-D480-4A3B-A7CD-29436C3232F3}"/>
              </a:ext>
            </a:extLst>
          </p:cNvPr>
          <p:cNvSpPr/>
          <p:nvPr/>
        </p:nvSpPr>
        <p:spPr>
          <a:xfrm>
            <a:off x="4404361" y="2949656"/>
            <a:ext cx="708660" cy="10679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61AAA16-19E4-47E9-9209-01EA013ACC43}"/>
              </a:ext>
            </a:extLst>
          </p:cNvPr>
          <p:cNvSpPr/>
          <p:nvPr/>
        </p:nvSpPr>
        <p:spPr>
          <a:xfrm>
            <a:off x="8410575" y="1523789"/>
            <a:ext cx="708660" cy="10016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0656620-7FFE-4EB5-890E-D98781579336}"/>
              </a:ext>
            </a:extLst>
          </p:cNvPr>
          <p:cNvSpPr/>
          <p:nvPr/>
        </p:nvSpPr>
        <p:spPr>
          <a:xfrm>
            <a:off x="5739766" y="2949656"/>
            <a:ext cx="708660" cy="10679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E111FC-D41F-4B8E-9681-F053B4E956EC}"/>
              </a:ext>
            </a:extLst>
          </p:cNvPr>
          <p:cNvCxnSpPr>
            <a:cxnSpLocks/>
            <a:stCxn id="35" idx="0"/>
            <a:endCxn id="15" idx="2"/>
          </p:cNvCxnSpPr>
          <p:nvPr/>
        </p:nvCxnSpPr>
        <p:spPr>
          <a:xfrm flipV="1">
            <a:off x="8764905" y="2525463"/>
            <a:ext cx="0" cy="400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D25F6C-58B7-416C-B2CB-FC708A38FDF2}"/>
              </a:ext>
            </a:extLst>
          </p:cNvPr>
          <p:cNvCxnSpPr>
            <a:cxnSpLocks/>
            <a:stCxn id="29" idx="3"/>
            <a:endCxn id="13" idx="1"/>
          </p:cNvCxnSpPr>
          <p:nvPr/>
        </p:nvCxnSpPr>
        <p:spPr>
          <a:xfrm>
            <a:off x="3777616" y="3483651"/>
            <a:ext cx="626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443E62-1B75-45E8-A52E-B774999C5B8C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5113021" y="3483651"/>
            <a:ext cx="626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18EBB8-DE91-4C3D-8F74-EE843EE1BED2}"/>
              </a:ext>
            </a:extLst>
          </p:cNvPr>
          <p:cNvSpPr/>
          <p:nvPr/>
        </p:nvSpPr>
        <p:spPr>
          <a:xfrm>
            <a:off x="4435792" y="5270802"/>
            <a:ext cx="708660" cy="10176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E6241A-A9EA-4CCE-ADC0-CE7F7ABADE32}"/>
              </a:ext>
            </a:extLst>
          </p:cNvPr>
          <p:cNvCxnSpPr>
            <a:cxnSpLocks/>
            <a:stCxn id="20" idx="0"/>
            <a:endCxn id="56" idx="2"/>
          </p:cNvCxnSpPr>
          <p:nvPr/>
        </p:nvCxnSpPr>
        <p:spPr>
          <a:xfrm flipV="1">
            <a:off x="4790122" y="4911219"/>
            <a:ext cx="1" cy="3595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7C6B363-A2BE-44EB-A468-4C0934D33D85}"/>
              </a:ext>
            </a:extLst>
          </p:cNvPr>
          <p:cNvSpPr/>
          <p:nvPr/>
        </p:nvSpPr>
        <p:spPr>
          <a:xfrm>
            <a:off x="5739765" y="5282693"/>
            <a:ext cx="708660" cy="10176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2918CF-30FF-43EB-8425-EF1419834808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6094095" y="4911219"/>
            <a:ext cx="0" cy="371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2108247-4CCC-4D48-8BE2-01C9C98AA560}"/>
              </a:ext>
            </a:extLst>
          </p:cNvPr>
          <p:cNvSpPr/>
          <p:nvPr/>
        </p:nvSpPr>
        <p:spPr>
          <a:xfrm>
            <a:off x="7075170" y="1523789"/>
            <a:ext cx="708660" cy="10016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FE87DD-1265-4BB3-AE0B-890DD8051C62}"/>
              </a:ext>
            </a:extLst>
          </p:cNvPr>
          <p:cNvCxnSpPr>
            <a:cxnSpLocks/>
            <a:stCxn id="34" idx="0"/>
            <a:endCxn id="25" idx="2"/>
          </p:cNvCxnSpPr>
          <p:nvPr/>
        </p:nvCxnSpPr>
        <p:spPr>
          <a:xfrm flipV="1">
            <a:off x="7429500" y="2525463"/>
            <a:ext cx="0" cy="400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D203F4C-69AC-466E-AAA5-6BE33CCB8AF2}"/>
              </a:ext>
            </a:extLst>
          </p:cNvPr>
          <p:cNvSpPr/>
          <p:nvPr/>
        </p:nvSpPr>
        <p:spPr>
          <a:xfrm>
            <a:off x="5739765" y="1505639"/>
            <a:ext cx="708660" cy="10016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BA45DE-AEC3-4E76-95FC-A4F843A75470}"/>
              </a:ext>
            </a:extLst>
          </p:cNvPr>
          <p:cNvCxnSpPr>
            <a:cxnSpLocks/>
            <a:stCxn id="16" idx="0"/>
            <a:endCxn id="32" idx="2"/>
          </p:cNvCxnSpPr>
          <p:nvPr/>
        </p:nvCxnSpPr>
        <p:spPr>
          <a:xfrm flipH="1" flipV="1">
            <a:off x="6094095" y="2507313"/>
            <a:ext cx="1" cy="4423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4D19DF9-FA49-4802-B05C-7ACE6B5934A5}"/>
              </a:ext>
            </a:extLst>
          </p:cNvPr>
          <p:cNvSpPr/>
          <p:nvPr/>
        </p:nvSpPr>
        <p:spPr>
          <a:xfrm>
            <a:off x="7075170" y="2925791"/>
            <a:ext cx="708660" cy="10918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DD6E0D0-5E90-4B2D-B0F9-C3C4ED851384}"/>
              </a:ext>
            </a:extLst>
          </p:cNvPr>
          <p:cNvSpPr/>
          <p:nvPr/>
        </p:nvSpPr>
        <p:spPr>
          <a:xfrm>
            <a:off x="8410575" y="2925791"/>
            <a:ext cx="708660" cy="10918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4ACFB18-9471-4608-ABA2-E4EE54A2D971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7783830" y="3471718"/>
            <a:ext cx="626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9ED5A5-0EAF-4F21-A52E-4218CA675C73}"/>
              </a:ext>
            </a:extLst>
          </p:cNvPr>
          <p:cNvCxnSpPr>
            <a:cxnSpLocks/>
          </p:cNvCxnSpPr>
          <p:nvPr/>
        </p:nvCxnSpPr>
        <p:spPr>
          <a:xfrm>
            <a:off x="6448425" y="3486219"/>
            <a:ext cx="626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11212F9-4115-4CA1-8C06-3935DFA69093}"/>
              </a:ext>
            </a:extLst>
          </p:cNvPr>
          <p:cNvSpPr/>
          <p:nvPr/>
        </p:nvSpPr>
        <p:spPr>
          <a:xfrm>
            <a:off x="3068955" y="4389120"/>
            <a:ext cx="3442335" cy="5220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Embedding Layer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1D3E4AE-9254-481F-A43B-52F1F7E97C71}"/>
              </a:ext>
            </a:extLst>
          </p:cNvPr>
          <p:cNvCxnSpPr>
            <a:cxnSpLocks/>
          </p:cNvCxnSpPr>
          <p:nvPr/>
        </p:nvCxnSpPr>
        <p:spPr>
          <a:xfrm flipV="1">
            <a:off x="3423285" y="4029537"/>
            <a:ext cx="0" cy="3595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6750BCD-0530-47DF-AF77-18C80C7809C0}"/>
              </a:ext>
            </a:extLst>
          </p:cNvPr>
          <p:cNvCxnSpPr>
            <a:cxnSpLocks/>
          </p:cNvCxnSpPr>
          <p:nvPr/>
        </p:nvCxnSpPr>
        <p:spPr>
          <a:xfrm flipV="1">
            <a:off x="4790122" y="4029537"/>
            <a:ext cx="1" cy="3595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96A57CD-072F-46BE-8F52-A75A9573CAF9}"/>
              </a:ext>
            </a:extLst>
          </p:cNvPr>
          <p:cNvCxnSpPr>
            <a:cxnSpLocks/>
          </p:cNvCxnSpPr>
          <p:nvPr/>
        </p:nvCxnSpPr>
        <p:spPr>
          <a:xfrm flipV="1">
            <a:off x="6094095" y="3976068"/>
            <a:ext cx="0" cy="4130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6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3" grpId="0" animBg="1"/>
      <p:bldP spid="15" grpId="0" animBg="1"/>
      <p:bldP spid="16" grpId="0" animBg="1"/>
      <p:bldP spid="20" grpId="0" animBg="1"/>
      <p:bldP spid="23" grpId="0" animBg="1"/>
      <p:bldP spid="25" grpId="0" animBg="1"/>
      <p:bldP spid="32" grpId="0" animBg="1"/>
      <p:bldP spid="34" grpId="0" animBg="1"/>
      <p:bldP spid="35" grpId="0" animBg="1"/>
      <p:bldP spid="5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Transformer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3" y="1000125"/>
            <a:ext cx="11610567" cy="54768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Example of state-of-the-art architecture is the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switch transformer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Fedus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, et. al. 2021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AFB359-E43E-BA49-3BE5-6F7A5FF43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810" y="1612498"/>
            <a:ext cx="7063027" cy="501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764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Transformer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3" y="1000125"/>
            <a:ext cx="11610567" cy="54768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Example of state-of-the-art architecture is the switch transformer,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Fedus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, et. al. 2021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05E18-92CD-163D-D999-3055739AD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53" y="1842980"/>
            <a:ext cx="5637514" cy="459115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950A36-5A02-5E0E-E109-7A81DB68E01F}"/>
              </a:ext>
            </a:extLst>
          </p:cNvPr>
          <p:cNvSpPr txBox="1">
            <a:spLocks/>
          </p:cNvSpPr>
          <p:nvPr/>
        </p:nvSpPr>
        <p:spPr>
          <a:xfrm>
            <a:off x="333783" y="1547813"/>
            <a:ext cx="5876517" cy="514350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Segoe"/>
              </a:rPr>
              <a:t>Architecture stacks many switched attention modules 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Modules switch feed forward network based on context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Switching context allows greater capacity, e.g. multi-language models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Positional embedding used in encoder and decoder layers</a:t>
            </a:r>
          </a:p>
        </p:txBody>
      </p:sp>
    </p:spTree>
    <p:extLst>
      <p:ext uri="{BB962C8B-B14F-4D97-AF65-F5344CB8AC3E}">
        <p14:creationId xmlns:p14="http://schemas.microsoft.com/office/powerpoint/2010/main" val="17939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Transformer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3" y="1000125"/>
            <a:ext cx="11610567" cy="54768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Example of state-of-the-art architecture is the switch transformer,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Fedus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, et. al. 2021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05E18-92CD-163D-D999-3055739AD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53" y="1842980"/>
            <a:ext cx="5637514" cy="459115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950A36-5A02-5E0E-E109-7A81DB68E01F}"/>
              </a:ext>
            </a:extLst>
          </p:cNvPr>
          <p:cNvSpPr txBox="1">
            <a:spLocks/>
          </p:cNvSpPr>
          <p:nvPr/>
        </p:nvSpPr>
        <p:spPr>
          <a:xfrm>
            <a:off x="333783" y="1547813"/>
            <a:ext cx="5876517" cy="514350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Segoe"/>
              </a:rPr>
              <a:t>Architecture stacks many switched attention modules 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Using many switched context models leads to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trillions of learnable parameters! 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Requires massive data and computing resources 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to train! 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29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recurrent neural network (RNN) architectures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long-short term memory (LSTM) unit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Introduction to statistical machine translation (SMT)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Evaluation of STM models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Overview of neural machine translation (NMT)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attention mechanism for NMT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capacity models with transformers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64804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Sequence Generation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2966" y="662420"/>
            <a:ext cx="11525250" cy="6195580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Given an input value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we want to generate an output sequence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Activation is function of input and last output: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US" baseline="-25000" dirty="0" err="1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= h</a:t>
            </a:r>
            <a:r>
              <a:rPr lang="en-US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t-1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(y</a:t>
            </a:r>
            <a:r>
              <a:rPr lang="en-US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t-1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,x)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Is a generative model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Train by minimizing the loss with respect to the desired response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Loss function = J(U, V, W)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Applications: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Response to question – chat bots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Caption images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Machine translation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86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84096"/>
            <a:ext cx="11524432" cy="817910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Sequence Generation with RNNs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4694CC-E54C-4912-A7C0-003E403DB9AF}"/>
              </a:ext>
            </a:extLst>
          </p:cNvPr>
          <p:cNvSpPr/>
          <p:nvPr/>
        </p:nvSpPr>
        <p:spPr>
          <a:xfrm>
            <a:off x="2417518" y="2627775"/>
            <a:ext cx="140970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Y_hat</a:t>
            </a:r>
            <a:r>
              <a:rPr lang="en-US" baseline="30000" dirty="0">
                <a:solidFill>
                  <a:schemeClr val="tx1"/>
                </a:solidFill>
              </a:rPr>
              <a:t>(t-1)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2A3FE4-620F-4BD0-BC55-DA4CA9AE9A4A}"/>
              </a:ext>
            </a:extLst>
          </p:cNvPr>
          <p:cNvSpPr/>
          <p:nvPr/>
        </p:nvSpPr>
        <p:spPr>
          <a:xfrm>
            <a:off x="2592571" y="3952858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baseline="30000" dirty="0">
                <a:solidFill>
                  <a:schemeClr val="tx1"/>
                </a:solidFill>
              </a:rPr>
              <a:t>(t-1)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BBC530-C288-45CA-B08C-0BBE234F1C95}"/>
              </a:ext>
            </a:extLst>
          </p:cNvPr>
          <p:cNvSpPr/>
          <p:nvPr/>
        </p:nvSpPr>
        <p:spPr>
          <a:xfrm>
            <a:off x="3960606" y="1524543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30000" dirty="0">
                <a:solidFill>
                  <a:schemeClr val="tx1"/>
                </a:solidFill>
              </a:rPr>
              <a:t> (t)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A748BE-BBF6-4A52-AF6F-2798DFBC5BEE}"/>
              </a:ext>
            </a:extLst>
          </p:cNvPr>
          <p:cNvSpPr/>
          <p:nvPr/>
        </p:nvSpPr>
        <p:spPr>
          <a:xfrm>
            <a:off x="2577017" y="1399238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  <a:r>
              <a:rPr lang="en-US" baseline="30000" dirty="0">
                <a:solidFill>
                  <a:schemeClr val="tx1"/>
                </a:solidFill>
              </a:rPr>
              <a:t> (t-1)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A427B1-19FC-4836-B22A-B8CAF228CAD0}"/>
              </a:ext>
            </a:extLst>
          </p:cNvPr>
          <p:cNvCxnSpPr>
            <a:cxnSpLocks/>
            <a:stCxn id="8" idx="2"/>
            <a:endCxn id="9" idx="6"/>
          </p:cNvCxnSpPr>
          <p:nvPr/>
        </p:nvCxnSpPr>
        <p:spPr>
          <a:xfrm flipH="1" flipV="1">
            <a:off x="3655747" y="1894192"/>
            <a:ext cx="304859" cy="125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56F83A-6453-4D4E-90C1-1FF2D93F73D3}"/>
              </a:ext>
            </a:extLst>
          </p:cNvPr>
          <p:cNvCxnSpPr>
            <a:cxnSpLocks/>
            <a:stCxn id="6" idx="0"/>
            <a:endCxn id="9" idx="4"/>
          </p:cNvCxnSpPr>
          <p:nvPr/>
        </p:nvCxnSpPr>
        <p:spPr>
          <a:xfrm flipH="1" flipV="1">
            <a:off x="3116382" y="2389145"/>
            <a:ext cx="5986" cy="2386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CB3A20-FC13-408B-84DA-13E7E9168027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H="1" flipV="1">
            <a:off x="3122368" y="3617682"/>
            <a:ext cx="9568" cy="335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52B884-FE01-4C50-A4D6-431CFBAA058F}"/>
              </a:ext>
            </a:extLst>
          </p:cNvPr>
          <p:cNvCxnSpPr>
            <a:cxnSpLocks/>
            <a:stCxn id="21" idx="0"/>
            <a:endCxn id="7" idx="4"/>
          </p:cNvCxnSpPr>
          <p:nvPr/>
        </p:nvCxnSpPr>
        <p:spPr>
          <a:xfrm flipV="1">
            <a:off x="3131936" y="4942765"/>
            <a:ext cx="0" cy="515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BBF74CB-BFF7-453A-B4CD-E822685B63E5}"/>
              </a:ext>
            </a:extLst>
          </p:cNvPr>
          <p:cNvSpPr txBox="1"/>
          <p:nvPr/>
        </p:nvSpPr>
        <p:spPr>
          <a:xfrm>
            <a:off x="2707831" y="3642097"/>
            <a:ext cx="33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8EDF7-3752-401C-BACE-21990891915C}"/>
              </a:ext>
            </a:extLst>
          </p:cNvPr>
          <p:cNvSpPr txBox="1"/>
          <p:nvPr/>
        </p:nvSpPr>
        <p:spPr>
          <a:xfrm>
            <a:off x="9318768" y="3924312"/>
            <a:ext cx="417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F0239F-433E-4F23-A87F-F421938EB39C}"/>
              </a:ext>
            </a:extLst>
          </p:cNvPr>
          <p:cNvSpPr/>
          <p:nvPr/>
        </p:nvSpPr>
        <p:spPr>
          <a:xfrm>
            <a:off x="924834" y="4013661"/>
            <a:ext cx="1078730" cy="989907"/>
          </a:xfrm>
          <a:prstGeom prst="ellipse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baseline="30000" dirty="0">
                <a:solidFill>
                  <a:schemeClr val="tx1"/>
                </a:solidFill>
              </a:rPr>
              <a:t>(…)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CC22E5-0FCE-42E4-9531-D3A7C9DE9A3F}"/>
              </a:ext>
            </a:extLst>
          </p:cNvPr>
          <p:cNvCxnSpPr>
            <a:cxnSpLocks/>
          </p:cNvCxnSpPr>
          <p:nvPr/>
        </p:nvCxnSpPr>
        <p:spPr>
          <a:xfrm>
            <a:off x="9238882" y="4348402"/>
            <a:ext cx="57687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85D86C5-9573-42CF-B547-66711E324ACB}"/>
              </a:ext>
            </a:extLst>
          </p:cNvPr>
          <p:cNvSpPr/>
          <p:nvPr/>
        </p:nvSpPr>
        <p:spPr>
          <a:xfrm>
            <a:off x="5148763" y="2594714"/>
            <a:ext cx="1238503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Y_hat</a:t>
            </a:r>
            <a:r>
              <a:rPr lang="en-US" baseline="30000" dirty="0">
                <a:solidFill>
                  <a:schemeClr val="tx1"/>
                </a:solidFill>
              </a:rPr>
              <a:t>(t)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253DA7-964F-40AE-852D-20C505FD227C}"/>
              </a:ext>
            </a:extLst>
          </p:cNvPr>
          <p:cNvSpPr/>
          <p:nvPr/>
        </p:nvSpPr>
        <p:spPr>
          <a:xfrm>
            <a:off x="5233648" y="3924313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baseline="30000" dirty="0">
                <a:solidFill>
                  <a:schemeClr val="tx1"/>
                </a:solidFill>
              </a:rPr>
              <a:t>(t)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E396FB5-8C23-4F60-AD38-C6C4122474A4}"/>
              </a:ext>
            </a:extLst>
          </p:cNvPr>
          <p:cNvSpPr/>
          <p:nvPr/>
        </p:nvSpPr>
        <p:spPr>
          <a:xfrm>
            <a:off x="2592571" y="5458762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X</a:t>
            </a:r>
            <a:r>
              <a:rPr lang="en-US" baseline="30000" dirty="0">
                <a:solidFill>
                  <a:schemeClr val="tx1"/>
                </a:solidFill>
              </a:rPr>
              <a:t> (t-1)</a:t>
            </a:r>
            <a:endParaRPr lang="en-US" b="1" baseline="30000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91610-B7F3-4020-8ED0-0EA295A40D7A}"/>
              </a:ext>
            </a:extLst>
          </p:cNvPr>
          <p:cNvSpPr/>
          <p:nvPr/>
        </p:nvSpPr>
        <p:spPr>
          <a:xfrm>
            <a:off x="6783338" y="1463003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30000" dirty="0">
                <a:solidFill>
                  <a:schemeClr val="tx1"/>
                </a:solidFill>
              </a:rPr>
              <a:t> (t+1)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74938D-819E-408A-ADFF-9FFACCA491A9}"/>
              </a:ext>
            </a:extLst>
          </p:cNvPr>
          <p:cNvSpPr/>
          <p:nvPr/>
        </p:nvSpPr>
        <p:spPr>
          <a:xfrm>
            <a:off x="5229297" y="1278585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  <a:r>
              <a:rPr lang="en-US" baseline="30000" dirty="0">
                <a:solidFill>
                  <a:schemeClr val="tx1"/>
                </a:solidFill>
              </a:rPr>
              <a:t> (t)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594E8A-21FE-4CDC-B8F6-369F13C00A85}"/>
              </a:ext>
            </a:extLst>
          </p:cNvPr>
          <p:cNvCxnSpPr>
            <a:cxnSpLocks/>
            <a:stCxn id="22" idx="2"/>
            <a:endCxn id="23" idx="6"/>
          </p:cNvCxnSpPr>
          <p:nvPr/>
        </p:nvCxnSpPr>
        <p:spPr>
          <a:xfrm flipH="1" flipV="1">
            <a:off x="6308027" y="1773539"/>
            <a:ext cx="475311" cy="1844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7B0261-BC4D-4EF3-AC17-34229E723956}"/>
              </a:ext>
            </a:extLst>
          </p:cNvPr>
          <p:cNvCxnSpPr>
            <a:cxnSpLocks/>
            <a:stCxn id="19" idx="0"/>
            <a:endCxn id="23" idx="4"/>
          </p:cNvCxnSpPr>
          <p:nvPr/>
        </p:nvCxnSpPr>
        <p:spPr>
          <a:xfrm flipV="1">
            <a:off x="5768015" y="2268492"/>
            <a:ext cx="647" cy="326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5B6554-35F9-4A9B-BF35-C5AA6DC099B7}"/>
              </a:ext>
            </a:extLst>
          </p:cNvPr>
          <p:cNvCxnSpPr>
            <a:cxnSpLocks/>
            <a:stCxn id="20" idx="0"/>
            <a:endCxn id="19" idx="4"/>
          </p:cNvCxnSpPr>
          <p:nvPr/>
        </p:nvCxnSpPr>
        <p:spPr>
          <a:xfrm flipH="1" flipV="1">
            <a:off x="5768015" y="3584621"/>
            <a:ext cx="4998" cy="3396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E7B62A-E300-48C7-AA4C-F75E713FBD3E}"/>
              </a:ext>
            </a:extLst>
          </p:cNvPr>
          <p:cNvCxnSpPr>
            <a:cxnSpLocks/>
            <a:stCxn id="66" idx="0"/>
            <a:endCxn id="20" idx="4"/>
          </p:cNvCxnSpPr>
          <p:nvPr/>
        </p:nvCxnSpPr>
        <p:spPr>
          <a:xfrm flipV="1">
            <a:off x="5773013" y="4914220"/>
            <a:ext cx="0" cy="544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DAFF9EF-FCC9-4849-923D-F539F435F123}"/>
              </a:ext>
            </a:extLst>
          </p:cNvPr>
          <p:cNvSpPr txBox="1"/>
          <p:nvPr/>
        </p:nvSpPr>
        <p:spPr>
          <a:xfrm>
            <a:off x="5300273" y="3575268"/>
            <a:ext cx="33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2D0AB1-7534-42FF-9E89-5CD772BC64A3}"/>
              </a:ext>
            </a:extLst>
          </p:cNvPr>
          <p:cNvSpPr txBox="1"/>
          <p:nvPr/>
        </p:nvSpPr>
        <p:spPr>
          <a:xfrm>
            <a:off x="2701607" y="5053471"/>
            <a:ext cx="351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EEBD8D-A4D7-4C37-BE6B-50F0259737F1}"/>
              </a:ext>
            </a:extLst>
          </p:cNvPr>
          <p:cNvSpPr txBox="1"/>
          <p:nvPr/>
        </p:nvSpPr>
        <p:spPr>
          <a:xfrm>
            <a:off x="4158032" y="4063830"/>
            <a:ext cx="417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2BDD6D-4B82-4108-82D8-9269E10AAE0D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3659169" y="4419267"/>
            <a:ext cx="1574479" cy="433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2DB511A-D2B5-4778-B457-A7FA9ECB43BA}"/>
              </a:ext>
            </a:extLst>
          </p:cNvPr>
          <p:cNvSpPr/>
          <p:nvPr/>
        </p:nvSpPr>
        <p:spPr>
          <a:xfrm>
            <a:off x="7898915" y="2612967"/>
            <a:ext cx="1627414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Y_hat</a:t>
            </a:r>
            <a:r>
              <a:rPr lang="en-US" baseline="30000" dirty="0">
                <a:solidFill>
                  <a:schemeClr val="tx1"/>
                </a:solidFill>
              </a:rPr>
              <a:t>(t+1)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4BADAED-0C83-4744-87F5-A00CCB06E687}"/>
              </a:ext>
            </a:extLst>
          </p:cNvPr>
          <p:cNvSpPr/>
          <p:nvPr/>
        </p:nvSpPr>
        <p:spPr>
          <a:xfrm>
            <a:off x="8173257" y="3924313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baseline="30000" dirty="0">
                <a:solidFill>
                  <a:schemeClr val="tx1"/>
                </a:solidFill>
              </a:rPr>
              <a:t>(t+1)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C2E40C-7134-499F-AD0A-6AC1AF830FE0}"/>
              </a:ext>
            </a:extLst>
          </p:cNvPr>
          <p:cNvSpPr/>
          <p:nvPr/>
        </p:nvSpPr>
        <p:spPr>
          <a:xfrm>
            <a:off x="9815757" y="1454165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30000" dirty="0">
                <a:solidFill>
                  <a:schemeClr val="tx1"/>
                </a:solidFill>
              </a:rPr>
              <a:t> (…)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CC9E34F-C012-4FEF-99FA-F74179A3B738}"/>
              </a:ext>
            </a:extLst>
          </p:cNvPr>
          <p:cNvSpPr/>
          <p:nvPr/>
        </p:nvSpPr>
        <p:spPr>
          <a:xfrm>
            <a:off x="8160152" y="1318775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  <a:r>
              <a:rPr lang="en-US" baseline="30000" dirty="0">
                <a:solidFill>
                  <a:schemeClr val="tx1"/>
                </a:solidFill>
              </a:rPr>
              <a:t> (t+1)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4CFE35-3137-4C14-A225-62CEE81308E9}"/>
              </a:ext>
            </a:extLst>
          </p:cNvPr>
          <p:cNvCxnSpPr>
            <a:cxnSpLocks/>
            <a:stCxn id="34" idx="2"/>
            <a:endCxn id="35" idx="6"/>
          </p:cNvCxnSpPr>
          <p:nvPr/>
        </p:nvCxnSpPr>
        <p:spPr>
          <a:xfrm flipH="1" flipV="1">
            <a:off x="9238882" y="1813729"/>
            <a:ext cx="576875" cy="135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ADF56B-E55C-4412-9ABD-CDADC5BCC883}"/>
              </a:ext>
            </a:extLst>
          </p:cNvPr>
          <p:cNvCxnSpPr>
            <a:cxnSpLocks/>
            <a:stCxn id="32" idx="0"/>
            <a:endCxn id="35" idx="4"/>
          </p:cNvCxnSpPr>
          <p:nvPr/>
        </p:nvCxnSpPr>
        <p:spPr>
          <a:xfrm flipH="1" flipV="1">
            <a:off x="8699517" y="2308682"/>
            <a:ext cx="13105" cy="3042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53B0A3D-7E6D-4AFD-905A-A5BC6EE1C82B}"/>
              </a:ext>
            </a:extLst>
          </p:cNvPr>
          <p:cNvCxnSpPr>
            <a:cxnSpLocks/>
            <a:stCxn id="33" idx="0"/>
            <a:endCxn id="32" idx="4"/>
          </p:cNvCxnSpPr>
          <p:nvPr/>
        </p:nvCxnSpPr>
        <p:spPr>
          <a:xfrm flipV="1">
            <a:off x="8712622" y="3602874"/>
            <a:ext cx="0" cy="3214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0D05FC-DC68-43C5-AF21-AAA25B59554B}"/>
              </a:ext>
            </a:extLst>
          </p:cNvPr>
          <p:cNvCxnSpPr>
            <a:cxnSpLocks/>
            <a:endCxn id="33" idx="4"/>
          </p:cNvCxnSpPr>
          <p:nvPr/>
        </p:nvCxnSpPr>
        <p:spPr>
          <a:xfrm flipV="1">
            <a:off x="8712622" y="4914220"/>
            <a:ext cx="0" cy="544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B8748CF-495E-4860-AAD2-E35C7F72A3F3}"/>
              </a:ext>
            </a:extLst>
          </p:cNvPr>
          <p:cNvSpPr txBox="1"/>
          <p:nvPr/>
        </p:nvSpPr>
        <p:spPr>
          <a:xfrm>
            <a:off x="8300649" y="3552748"/>
            <a:ext cx="33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928DE3-28F6-4D9C-AE2E-4FF8265C1A72}"/>
              </a:ext>
            </a:extLst>
          </p:cNvPr>
          <p:cNvSpPr txBox="1"/>
          <p:nvPr/>
        </p:nvSpPr>
        <p:spPr>
          <a:xfrm>
            <a:off x="6806566" y="4765911"/>
            <a:ext cx="351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61D907-01C3-47F7-B211-351492F549A3}"/>
              </a:ext>
            </a:extLst>
          </p:cNvPr>
          <p:cNvSpPr txBox="1"/>
          <p:nvPr/>
        </p:nvSpPr>
        <p:spPr>
          <a:xfrm>
            <a:off x="6878197" y="3957287"/>
            <a:ext cx="417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5214B7D-01E1-4C69-8E5F-BC07738CD38D}"/>
              </a:ext>
            </a:extLst>
          </p:cNvPr>
          <p:cNvCxnSpPr>
            <a:cxnSpLocks/>
            <a:stCxn id="20" idx="6"/>
            <a:endCxn id="33" idx="2"/>
          </p:cNvCxnSpPr>
          <p:nvPr/>
        </p:nvCxnSpPr>
        <p:spPr>
          <a:xfrm>
            <a:off x="6312378" y="4419267"/>
            <a:ext cx="18608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3636FAED-734C-4DD8-BFD8-FB505E6621FC}"/>
              </a:ext>
            </a:extLst>
          </p:cNvPr>
          <p:cNvSpPr/>
          <p:nvPr/>
        </p:nvSpPr>
        <p:spPr>
          <a:xfrm>
            <a:off x="9791352" y="3832913"/>
            <a:ext cx="1078730" cy="989907"/>
          </a:xfrm>
          <a:prstGeom prst="ellipse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baseline="30000" dirty="0">
                <a:solidFill>
                  <a:schemeClr val="tx1"/>
                </a:solidFill>
              </a:rPr>
              <a:t>(…)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92C53F-50D1-4DFE-ADC3-BFA7A9BBDD67}"/>
              </a:ext>
            </a:extLst>
          </p:cNvPr>
          <p:cNvSpPr txBox="1"/>
          <p:nvPr/>
        </p:nvSpPr>
        <p:spPr>
          <a:xfrm>
            <a:off x="2083450" y="4084524"/>
            <a:ext cx="417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6118AF1-118E-424E-9C35-2850DAB62223}"/>
              </a:ext>
            </a:extLst>
          </p:cNvPr>
          <p:cNvCxnSpPr>
            <a:cxnSpLocks/>
          </p:cNvCxnSpPr>
          <p:nvPr/>
        </p:nvCxnSpPr>
        <p:spPr>
          <a:xfrm>
            <a:off x="2003564" y="4508614"/>
            <a:ext cx="57687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AD86C0B-54F1-47F3-AF3A-42A63E66D591}"/>
              </a:ext>
            </a:extLst>
          </p:cNvPr>
          <p:cNvCxnSpPr>
            <a:cxnSpLocks/>
            <a:stCxn id="6" idx="6"/>
            <a:endCxn id="20" idx="1"/>
          </p:cNvCxnSpPr>
          <p:nvPr/>
        </p:nvCxnSpPr>
        <p:spPr>
          <a:xfrm>
            <a:off x="3827218" y="3122729"/>
            <a:ext cx="1564406" cy="946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B0F9C18-5A27-4D9C-BAEB-6565765B4A5E}"/>
              </a:ext>
            </a:extLst>
          </p:cNvPr>
          <p:cNvCxnSpPr>
            <a:cxnSpLocks/>
            <a:stCxn id="19" idx="6"/>
            <a:endCxn id="33" idx="1"/>
          </p:cNvCxnSpPr>
          <p:nvPr/>
        </p:nvCxnSpPr>
        <p:spPr>
          <a:xfrm>
            <a:off x="6387266" y="3089668"/>
            <a:ext cx="1943967" cy="9796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97165D9-7F4C-43F7-BD21-9275D2E4C884}"/>
              </a:ext>
            </a:extLst>
          </p:cNvPr>
          <p:cNvSpPr txBox="1"/>
          <p:nvPr/>
        </p:nvSpPr>
        <p:spPr>
          <a:xfrm>
            <a:off x="4035282" y="3416243"/>
            <a:ext cx="33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4211D8-CECC-4F14-A5FF-2619A337D5F6}"/>
              </a:ext>
            </a:extLst>
          </p:cNvPr>
          <p:cNvSpPr txBox="1"/>
          <p:nvPr/>
        </p:nvSpPr>
        <p:spPr>
          <a:xfrm>
            <a:off x="6600179" y="3329271"/>
            <a:ext cx="33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D64FCA-5CBC-4F30-85E2-95C1919A2636}"/>
              </a:ext>
            </a:extLst>
          </p:cNvPr>
          <p:cNvSpPr txBox="1"/>
          <p:nvPr/>
        </p:nvSpPr>
        <p:spPr>
          <a:xfrm>
            <a:off x="5318157" y="4902277"/>
            <a:ext cx="351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DFA482-7AEE-4EE3-B06A-7EC5FA49B6F3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9496611" y="3116743"/>
            <a:ext cx="452717" cy="8611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354ACDDB-DEE7-4403-824B-A8B9317364BA}"/>
              </a:ext>
            </a:extLst>
          </p:cNvPr>
          <p:cNvSpPr/>
          <p:nvPr/>
        </p:nvSpPr>
        <p:spPr>
          <a:xfrm>
            <a:off x="5233648" y="5458762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X</a:t>
            </a:r>
            <a:r>
              <a:rPr lang="en-US" baseline="30000" dirty="0">
                <a:solidFill>
                  <a:schemeClr val="tx1"/>
                </a:solidFill>
              </a:rPr>
              <a:t> (t)</a:t>
            </a:r>
            <a:endParaRPr lang="en-US" b="1" baseline="30000" dirty="0">
              <a:solidFill>
                <a:schemeClr val="tx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2CBAA1E-937C-46F7-9DD7-627681E4B1D9}"/>
              </a:ext>
            </a:extLst>
          </p:cNvPr>
          <p:cNvSpPr/>
          <p:nvPr/>
        </p:nvSpPr>
        <p:spPr>
          <a:xfrm>
            <a:off x="8160152" y="5458761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X</a:t>
            </a:r>
            <a:r>
              <a:rPr lang="en-US" baseline="30000" dirty="0">
                <a:solidFill>
                  <a:schemeClr val="tx1"/>
                </a:solidFill>
              </a:rPr>
              <a:t> (t+1)</a:t>
            </a:r>
            <a:endParaRPr lang="en-US" b="1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24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/>
      <p:bldP spid="16" grpId="0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  <p:bldP spid="30" grpId="0"/>
      <p:bldP spid="32" grpId="0" animBg="1"/>
      <p:bldP spid="33" grpId="0" animBg="1"/>
      <p:bldP spid="34" grpId="0" animBg="1"/>
      <p:bldP spid="35" grpId="0" animBg="1"/>
      <p:bldP spid="40" grpId="0"/>
      <p:bldP spid="41" grpId="0"/>
      <p:bldP spid="42" grpId="0"/>
      <p:bldP spid="44" grpId="0" animBg="1"/>
      <p:bldP spid="45" grpId="0"/>
      <p:bldP spid="58" grpId="0"/>
      <p:bldP spid="59" grpId="0"/>
      <p:bldP spid="65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25FDD9-4C58-4084-9F89-0E6ADD6FFF55}">
  <ds:schemaRefs>
    <ds:schemaRef ds:uri="http://purl.org/dc/elements/1.1/"/>
    <ds:schemaRef ds:uri="http://schemas.microsoft.com/office/2006/metadata/properties"/>
    <ds:schemaRef ds:uri="636b0322-90fb-440c-9cbc-22749e7231e9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20968</TotalTime>
  <Words>3483</Words>
  <Application>Microsoft Office PowerPoint</Application>
  <PresentationFormat>Widescreen</PresentationFormat>
  <Paragraphs>714</Paragraphs>
  <Slides>73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Arial</vt:lpstr>
      <vt:lpstr>Calibri</vt:lpstr>
      <vt:lpstr>Cambria Math</vt:lpstr>
      <vt:lpstr>Segoe</vt:lpstr>
      <vt:lpstr>Segoe UI</vt:lpstr>
      <vt:lpstr>Segoe UI Light</vt:lpstr>
      <vt:lpstr>Segoe UI Symbol</vt:lpstr>
      <vt:lpstr>Symbol</vt:lpstr>
      <vt:lpstr>Wingdings</vt:lpstr>
      <vt:lpstr>1_Office Theme</vt:lpstr>
      <vt:lpstr>PowerPoint Presentation</vt:lpstr>
      <vt:lpstr>Outline</vt:lpstr>
      <vt:lpstr>RNN Architectures</vt:lpstr>
      <vt:lpstr>RNN Architectures</vt:lpstr>
      <vt:lpstr>RNN Architectures</vt:lpstr>
      <vt:lpstr>RNN Architectures</vt:lpstr>
      <vt:lpstr>RNN Architectures</vt:lpstr>
      <vt:lpstr>Sequence Generation with RNNs</vt:lpstr>
      <vt:lpstr>Sequence Generation with RNNs</vt:lpstr>
      <vt:lpstr>Long-Short Term Memory</vt:lpstr>
      <vt:lpstr>Long-Short Term Memory</vt:lpstr>
      <vt:lpstr>Long-Short Term Memory</vt:lpstr>
      <vt:lpstr>Long-Short Term Memory</vt:lpstr>
      <vt:lpstr>Long-Short Term Memory</vt:lpstr>
      <vt:lpstr>Statistical Machine Translation</vt:lpstr>
      <vt:lpstr>Statistical Machine Translation</vt:lpstr>
      <vt:lpstr>Statistical Machine Translation</vt:lpstr>
      <vt:lpstr>Evaluation of SMT Models</vt:lpstr>
      <vt:lpstr>Evaluation of SMT Models</vt:lpstr>
      <vt:lpstr>Evaluation of SMT Models</vt:lpstr>
      <vt:lpstr>Evaluation of SMT Models</vt:lpstr>
      <vt:lpstr>Evaluation of SMT Models</vt:lpstr>
      <vt:lpstr>Evaluation of SMT Models</vt:lpstr>
      <vt:lpstr>Evaluation of SMT Models</vt:lpstr>
      <vt:lpstr>Neural Machine Translation</vt:lpstr>
      <vt:lpstr>NMT Architectures</vt:lpstr>
      <vt:lpstr>Neural Machine Translation</vt:lpstr>
      <vt:lpstr>Neural Machine Translation</vt:lpstr>
      <vt:lpstr>Neural Machine Translation</vt:lpstr>
      <vt:lpstr>Attention Mechanism</vt:lpstr>
      <vt:lpstr>Attention Mechanism</vt:lpstr>
      <vt:lpstr>Attention Mechanism</vt:lpstr>
      <vt:lpstr>Attention Mechanism</vt:lpstr>
      <vt:lpstr>Attention Architecture</vt:lpstr>
      <vt:lpstr>Attention Mechanism</vt:lpstr>
      <vt:lpstr>Attention Mechanism</vt:lpstr>
      <vt:lpstr>Attention Mechanism</vt:lpstr>
      <vt:lpstr>Attention Mechanism</vt:lpstr>
      <vt:lpstr>Attention Mechanism</vt:lpstr>
      <vt:lpstr>Google Translate</vt:lpstr>
      <vt:lpstr>Google Translate</vt:lpstr>
      <vt:lpstr>Google Translate</vt:lpstr>
      <vt:lpstr>Google Translate</vt:lpstr>
      <vt:lpstr>Beam Search in Decoder </vt:lpstr>
      <vt:lpstr>Google Translate</vt:lpstr>
      <vt:lpstr>Google Translate</vt:lpstr>
      <vt:lpstr>Google Translate</vt:lpstr>
      <vt:lpstr>Google Translate</vt:lpstr>
      <vt:lpstr>Google Translate</vt:lpstr>
      <vt:lpstr>Google Translate</vt:lpstr>
      <vt:lpstr>Google Translate</vt:lpstr>
      <vt:lpstr>Transformer Architectures </vt:lpstr>
      <vt:lpstr>Transformer Architectures </vt:lpstr>
      <vt:lpstr>Transformer Architectures </vt:lpstr>
      <vt:lpstr>Multi-Head Attention</vt:lpstr>
      <vt:lpstr>Multi-Head Attention</vt:lpstr>
      <vt:lpstr>Multi-Head Attention</vt:lpstr>
      <vt:lpstr>Multi-Head Attention</vt:lpstr>
      <vt:lpstr>Multi-Head Attention</vt:lpstr>
      <vt:lpstr>Multi-Head Attention</vt:lpstr>
      <vt:lpstr>Multi-Head Attention</vt:lpstr>
      <vt:lpstr>Multi-Head Attention</vt:lpstr>
      <vt:lpstr>Multi-Head Attention</vt:lpstr>
      <vt:lpstr>Multi-Head Attention</vt:lpstr>
      <vt:lpstr>Multi-Head Attention</vt:lpstr>
      <vt:lpstr>Multi-Head Attention</vt:lpstr>
      <vt:lpstr>Multi-Head Attention</vt:lpstr>
      <vt:lpstr>Great many transformer models have been tried!</vt:lpstr>
      <vt:lpstr>Transformer Architectures </vt:lpstr>
      <vt:lpstr>Transformer Architectures </vt:lpstr>
      <vt:lpstr>Transformer Architectures </vt:lpstr>
      <vt:lpstr>Transformer Architectures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 Elston</cp:lastModifiedBy>
  <cp:revision>884</cp:revision>
  <cp:lastPrinted>2019-11-21T21:24:11Z</cp:lastPrinted>
  <dcterms:created xsi:type="dcterms:W3CDTF">2013-02-15T23:12:42Z</dcterms:created>
  <dcterms:modified xsi:type="dcterms:W3CDTF">2022-05-10T16:57:12Z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